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485" r:id="rId8"/>
    <p:sldId id="488" r:id="rId9"/>
    <p:sldId id="522" r:id="rId11"/>
    <p:sldId id="551" r:id="rId12"/>
    <p:sldId id="672" r:id="rId13"/>
    <p:sldId id="523" r:id="rId14"/>
    <p:sldId id="585" r:id="rId15"/>
    <p:sldId id="584" r:id="rId16"/>
    <p:sldId id="588" r:id="rId17"/>
    <p:sldId id="525" r:id="rId18"/>
    <p:sldId id="586" r:id="rId19"/>
    <p:sldId id="524" r:id="rId20"/>
    <p:sldId id="587" r:id="rId21"/>
    <p:sldId id="526" r:id="rId22"/>
    <p:sldId id="527" r:id="rId23"/>
    <p:sldId id="639" r:id="rId24"/>
    <p:sldId id="589" r:id="rId25"/>
    <p:sldId id="796" r:id="rId26"/>
    <p:sldId id="798" r:id="rId27"/>
    <p:sldId id="530" r:id="rId28"/>
    <p:sldId id="636" r:id="rId29"/>
    <p:sldId id="592" r:id="rId30"/>
    <p:sldId id="799" r:id="rId31"/>
    <p:sldId id="795" r:id="rId32"/>
    <p:sldId id="649" r:id="rId33"/>
    <p:sldId id="650" r:id="rId34"/>
    <p:sldId id="638" r:id="rId35"/>
    <p:sldId id="641" r:id="rId36"/>
    <p:sldId id="653" r:id="rId37"/>
    <p:sldId id="657" r:id="rId38"/>
    <p:sldId id="658" r:id="rId39"/>
    <p:sldId id="800" r:id="rId40"/>
    <p:sldId id="659" r:id="rId41"/>
    <p:sldId id="531" r:id="rId42"/>
    <p:sldId id="662" r:id="rId43"/>
    <p:sldId id="671" r:id="rId44"/>
    <p:sldId id="674" r:id="rId45"/>
    <p:sldId id="660" r:id="rId46"/>
    <p:sldId id="532" r:id="rId47"/>
    <p:sldId id="751" r:id="rId48"/>
    <p:sldId id="663" r:id="rId49"/>
    <p:sldId id="755" r:id="rId50"/>
    <p:sldId id="664" r:id="rId51"/>
    <p:sldId id="533" r:id="rId52"/>
    <p:sldId id="757" r:id="rId53"/>
    <p:sldId id="758" r:id="rId54"/>
    <p:sldId id="747" r:id="rId55"/>
    <p:sldId id="759" r:id="rId56"/>
    <p:sldId id="748" r:id="rId57"/>
    <p:sldId id="749" r:id="rId58"/>
    <p:sldId id="742" r:id="rId59"/>
    <p:sldId id="666" r:id="rId60"/>
    <p:sldId id="743" r:id="rId61"/>
    <p:sldId id="667" r:id="rId62"/>
    <p:sldId id="744" r:id="rId63"/>
    <p:sldId id="745" r:id="rId64"/>
    <p:sldId id="668" r:id="rId65"/>
    <p:sldId id="535" r:id="rId66"/>
    <p:sldId id="673" r:id="rId67"/>
    <p:sldId id="676" r:id="rId68"/>
    <p:sldId id="679" r:id="rId69"/>
    <p:sldId id="677" r:id="rId70"/>
    <p:sldId id="678" r:id="rId71"/>
    <p:sldId id="537" r:id="rId72"/>
    <p:sldId id="538" r:id="rId73"/>
    <p:sldId id="539" r:id="rId74"/>
    <p:sldId id="490" r:id="rId75"/>
    <p:sldId id="540" r:id="rId76"/>
    <p:sldId id="542" r:id="rId77"/>
    <p:sldId id="544" r:id="rId78"/>
    <p:sldId id="545" r:id="rId79"/>
    <p:sldId id="752" r:id="rId80"/>
    <p:sldId id="546" r:id="rId81"/>
    <p:sldId id="547" r:id="rId82"/>
    <p:sldId id="753" r:id="rId83"/>
    <p:sldId id="754" r:id="rId84"/>
    <p:sldId id="548" r:id="rId85"/>
    <p:sldId id="549" r:id="rId86"/>
    <p:sldId id="497" r:id="rId87"/>
  </p:sldIdLst>
  <p:sldSz cx="12192000" cy="6858000"/>
  <p:notesSz cx="6858000" cy="9144000"/>
  <p:custDataLst>
    <p:tags r:id="rId92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-912" y="-84"/>
      </p:cViewPr>
      <p:guideLst>
        <p:guide orient="horz" pos="215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175.xml"/><Relationship Id="rId91" Type="http://schemas.openxmlformats.org/officeDocument/2006/relationships/commentAuthors" Target="commentAuthors.xml"/><Relationship Id="rId90" Type="http://schemas.openxmlformats.org/officeDocument/2006/relationships/tableStyles" Target="tableStyles.xml"/><Relationship Id="rId9" Type="http://schemas.openxmlformats.org/officeDocument/2006/relationships/slide" Target="slides/slide3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2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zh-CN" altLang="en-US" strike="noStrike" noProof="1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5.png"/><Relationship Id="rId1" Type="http://schemas.openxmlformats.org/officeDocument/2006/relationships/tags" Target="../tags/tag15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tags" Target="../tags/tag146.xml"/><Relationship Id="rId3" Type="http://schemas.openxmlformats.org/officeDocument/2006/relationships/slide" Target="slide68.xml"/><Relationship Id="rId2" Type="http://schemas.openxmlformats.org/officeDocument/2006/relationships/slide" Target="slide3.xml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1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15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160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6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6.png"/><Relationship Id="rId1" Type="http://schemas.openxmlformats.org/officeDocument/2006/relationships/tags" Target="../tags/tag1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7.png"/><Relationship Id="rId1" Type="http://schemas.openxmlformats.org/officeDocument/2006/relationships/tags" Target="../tags/tag16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8.png"/><Relationship Id="rId1" Type="http://schemas.openxmlformats.org/officeDocument/2006/relationships/tags" Target="../tags/tag16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9.png"/><Relationship Id="rId1" Type="http://schemas.openxmlformats.org/officeDocument/2006/relationships/tags" Target="../tags/tag16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40.png"/><Relationship Id="rId1" Type="http://schemas.openxmlformats.org/officeDocument/2006/relationships/tags" Target="../tags/tag16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41.png"/><Relationship Id="rId1" Type="http://schemas.openxmlformats.org/officeDocument/2006/relationships/tags" Target="../tags/tag16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3.png"/><Relationship Id="rId1" Type="http://schemas.openxmlformats.org/officeDocument/2006/relationships/hyperlink" Target="https://regexper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7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44.emf"/><Relationship Id="rId1" Type="http://schemas.openxmlformats.org/officeDocument/2006/relationships/package" Target="../embeddings/Document1.docx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9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8540" y="2292350"/>
            <a:ext cx="10284460" cy="115125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8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字符串与正则表达式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8.2.3 </a:t>
            </a:r>
            <a:r>
              <a:rPr lang="zh-CN" altLang="en-US" sz="2800" dirty="0" smtClean="0"/>
              <a:t>常用</a:t>
            </a:r>
            <a:r>
              <a:rPr lang="zh-CN" altLang="en-US" sz="2800" dirty="0"/>
              <a:t>的正则表达式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124744"/>
            <a:ext cx="10081120" cy="5406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 smtClean="0"/>
              <a:t>．字符类</a:t>
            </a:r>
            <a:r>
              <a:rPr lang="en-US" altLang="zh-CN" dirty="0" smtClean="0"/>
              <a:t>: 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946150" y="1938020"/>
            <a:ext cx="10575925" cy="766445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000" dirty="0"/>
              <a:t>有一些常见的字符集用“</a:t>
            </a:r>
            <a:r>
              <a:rPr lang="en-US" altLang="zh-CN" sz="2000" dirty="0"/>
              <a:t>\</a:t>
            </a:r>
            <a:r>
              <a:rPr lang="zh-CN" altLang="zh-CN" sz="2000" dirty="0"/>
              <a:t>”加特殊字符（也被认为是元字符），表示预定义的字符集</a:t>
            </a:r>
            <a:endParaRPr lang="zh-CN" altLang="zh-CN" sz="20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9470" y="3352800"/>
          <a:ext cx="10454005" cy="977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6950"/>
                <a:gridCol w="8187055"/>
              </a:tblGrid>
              <a:tr h="48895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48895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表示位于</a:t>
                      </a:r>
                      <a:r>
                        <a:rPr lang="en-US" sz="2400" kern="100" dirty="0">
                          <a:effectLst/>
                        </a:rPr>
                        <a:t>\</a:t>
                      </a:r>
                      <a:r>
                        <a:rPr lang="zh-CN" sz="2400" kern="100" dirty="0">
                          <a:effectLst/>
                        </a:rPr>
                        <a:t>之后的字符为转义字符。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8.2.3 </a:t>
            </a:r>
            <a:r>
              <a:rPr lang="zh-CN" altLang="en-US" sz="2800" dirty="0" smtClean="0"/>
              <a:t>常用</a:t>
            </a:r>
            <a:r>
              <a:rPr lang="zh-CN" altLang="en-US" sz="2800" dirty="0"/>
              <a:t>的正则表达式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124744"/>
            <a:ext cx="10081120" cy="5406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 smtClean="0"/>
              <a:t>．字符类</a:t>
            </a:r>
            <a:r>
              <a:rPr lang="en-US" altLang="zh-CN" dirty="0" smtClean="0"/>
              <a:t>: 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946150" y="1938020"/>
            <a:ext cx="10575925" cy="766445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000" dirty="0"/>
              <a:t>有一些常见的字符集用“</a:t>
            </a:r>
            <a:r>
              <a:rPr lang="en-US" altLang="zh-CN" sz="2000" dirty="0"/>
              <a:t>\</a:t>
            </a:r>
            <a:r>
              <a:rPr lang="zh-CN" altLang="zh-CN" sz="2000" dirty="0"/>
              <a:t>”加特殊字符（也被认为是元字符），表示预定义的字符集</a:t>
            </a:r>
            <a:endParaRPr lang="zh-CN" altLang="zh-CN" sz="2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46200" y="2704374"/>
          <a:ext cx="10280650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3655"/>
                <a:gridCol w="7706995"/>
              </a:tblGrid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预定义字符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含义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\d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匹配十进制数字，相当于</a:t>
                      </a:r>
                      <a:r>
                        <a:rPr lang="en-US" sz="2400" kern="100" dirty="0">
                          <a:effectLst/>
                        </a:rPr>
                        <a:t>[0-9]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\D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匹配任何非数字字符，相当于</a:t>
                      </a:r>
                      <a:r>
                        <a:rPr lang="en-US" sz="2400" kern="100" dirty="0">
                          <a:effectLst/>
                        </a:rPr>
                        <a:t>[^0-9]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\s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匹配任何空白字符，相当于</a:t>
                      </a:r>
                      <a:r>
                        <a:rPr lang="en-US" sz="2400" kern="100" dirty="0">
                          <a:effectLst/>
                        </a:rPr>
                        <a:t>[\t\n\r\f\v]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\S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匹配任何非空白字符，相当于</a:t>
                      </a:r>
                      <a:r>
                        <a:rPr lang="en-US" sz="2400" kern="100" dirty="0">
                          <a:effectLst/>
                        </a:rPr>
                        <a:t>[^\t\n\r\f\v]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\w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匹配任何单词字符，相当于</a:t>
                      </a:r>
                      <a:r>
                        <a:rPr lang="en-US" sz="2400" kern="100" dirty="0">
                          <a:effectLst/>
                        </a:rPr>
                        <a:t>[a-zA-Z0-9_]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\W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匹配任何非单词字符，相当于</a:t>
                      </a:r>
                      <a:r>
                        <a:rPr lang="en-US" sz="2400" kern="100" dirty="0">
                          <a:effectLst/>
                        </a:rPr>
                        <a:t>[^a-zA-Z0-9_]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 smtClean="0"/>
              <a:t>．选择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682659" cy="183680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正则表达式中元字符的</a:t>
            </a:r>
            <a:r>
              <a:rPr lang="en-US" altLang="zh-CN" dirty="0"/>
              <a:t>'|'</a:t>
            </a:r>
            <a:r>
              <a:rPr lang="zh-CN" altLang="en-US" dirty="0"/>
              <a:t>表示选择，用于选择匹配多个可能的</a:t>
            </a:r>
            <a:r>
              <a:rPr lang="zh-CN" altLang="en-US" dirty="0" smtClean="0"/>
              <a:t>正则表达式</a:t>
            </a:r>
            <a:r>
              <a:rPr lang="zh-CN" altLang="en-US" dirty="0"/>
              <a:t>中的一个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'|'</a:t>
            </a:r>
            <a:r>
              <a:rPr lang="zh-CN" altLang="zh-CN" dirty="0"/>
              <a:t>的优先级最低，通常使用圆括号来限定其作用范围。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0265" y="3805555"/>
          <a:ext cx="10252710" cy="1178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3135"/>
                <a:gridCol w="8029575"/>
              </a:tblGrid>
              <a:tr h="589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89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|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匹配位于</a:t>
                      </a:r>
                      <a:r>
                        <a:rPr lang="en-US" sz="2400" kern="100" dirty="0">
                          <a:effectLst/>
                        </a:rPr>
                        <a:t>|</a:t>
                      </a:r>
                      <a:r>
                        <a:rPr lang="zh-CN" sz="2400" kern="100" dirty="0">
                          <a:effectLst/>
                        </a:rPr>
                        <a:t>之前或之后的字符。选择其中一个字符。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 smtClean="0"/>
              <a:t>．选择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682605" cy="5188585"/>
          </a:xfrm>
        </p:spPr>
        <p:txBody>
          <a:bodyPr>
            <a:normAutofit/>
          </a:bodyPr>
          <a:lstStyle/>
          <a:p>
            <a:pPr lvl="0"/>
            <a:r>
              <a:rPr smtClean="0">
                <a:sym typeface="+mn-ea"/>
              </a:rPr>
              <a:t>例如：</a:t>
            </a:r>
            <a:endParaRPr lang="en-US" altLang="zh-CN" dirty="0" smtClean="0"/>
          </a:p>
          <a:p>
            <a:pPr lvl="0"/>
            <a:r>
              <a:rPr lang="en-US" altLang="zh-CN" smtClean="0">
                <a:sym typeface="+mn-ea"/>
              </a:rPr>
              <a:t>'(</a:t>
            </a:r>
            <a:r>
              <a:rPr lang="en-US" altLang="zh-CN" dirty="0" err="1">
                <a:sym typeface="+mn-ea"/>
              </a:rPr>
              <a:t>a|b</a:t>
            </a:r>
            <a:r>
              <a:rPr lang="en-US" altLang="zh-CN">
                <a:sym typeface="+mn-ea"/>
              </a:rPr>
              <a:t>)+c'</a:t>
            </a:r>
            <a:r>
              <a:rPr altLang="zh-CN">
                <a:sym typeface="+mn-ea"/>
              </a:rPr>
              <a:t>表示匹配至少</a:t>
            </a:r>
            <a:r>
              <a:rPr lang="en-US" altLang="zh-CN">
                <a:sym typeface="+mn-ea"/>
              </a:rPr>
              <a:t>1</a:t>
            </a:r>
            <a:r>
              <a:rPr altLang="zh-CN">
                <a:sym typeface="+mn-ea"/>
              </a:rPr>
              <a:t>个</a:t>
            </a:r>
            <a:r>
              <a:rPr lang="en-US" altLang="zh-CN">
                <a:sym typeface="+mn-ea"/>
              </a:rPr>
              <a:t>a</a:t>
            </a:r>
            <a:r>
              <a:rPr altLang="zh-CN">
                <a:sym typeface="+mn-ea"/>
              </a:rPr>
              <a:t>或</a:t>
            </a:r>
            <a:r>
              <a:rPr lang="en-US" altLang="zh-CN">
                <a:sym typeface="+mn-ea"/>
              </a:rPr>
              <a:t>b</a:t>
            </a:r>
            <a:r>
              <a:rPr altLang="zh-CN">
                <a:sym typeface="+mn-ea"/>
              </a:rPr>
              <a:t>，后面紧跟一个字符</a:t>
            </a:r>
            <a:r>
              <a:rPr lang="en-US" altLang="zh-CN">
                <a:sym typeface="+mn-ea"/>
              </a:rPr>
              <a:t>c</a:t>
            </a:r>
            <a:r>
              <a:rPr altLang="zh-CN" smtClean="0">
                <a:sym typeface="+mn-ea"/>
              </a:rPr>
              <a:t>。</a:t>
            </a:r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r>
              <a:rPr altLang="zh-CN" smtClean="0">
                <a:sym typeface="+mn-ea"/>
              </a:rPr>
              <a:t>固定</a:t>
            </a:r>
            <a:r>
              <a:rPr altLang="zh-CN">
                <a:sym typeface="+mn-ea"/>
              </a:rPr>
              <a:t>电话号码的构成一般为“区号</a:t>
            </a:r>
            <a:r>
              <a:rPr lang="en-US" altLang="zh-CN">
                <a:sym typeface="+mn-ea"/>
              </a:rPr>
              <a:t>-</a:t>
            </a:r>
            <a:r>
              <a:rPr altLang="zh-CN">
                <a:sym typeface="+mn-ea"/>
              </a:rPr>
              <a:t>电话号码”，区号为</a:t>
            </a:r>
            <a:r>
              <a:rPr lang="en-US" altLang="zh-CN">
                <a:sym typeface="+mn-ea"/>
              </a:rPr>
              <a:t>3</a:t>
            </a:r>
            <a:r>
              <a:rPr altLang="zh-CN">
                <a:sym typeface="+mn-ea"/>
              </a:rPr>
              <a:t>位或</a:t>
            </a:r>
            <a:r>
              <a:rPr lang="en-US" altLang="zh-CN">
                <a:sym typeface="+mn-ea"/>
              </a:rPr>
              <a:t>4</a:t>
            </a:r>
            <a:r>
              <a:rPr altLang="zh-CN">
                <a:sym typeface="+mn-ea"/>
              </a:rPr>
              <a:t>位，电话号码为</a:t>
            </a:r>
            <a:r>
              <a:rPr lang="en-US" altLang="zh-CN">
                <a:sym typeface="+mn-ea"/>
              </a:rPr>
              <a:t>8</a:t>
            </a:r>
            <a:r>
              <a:rPr altLang="zh-CN">
                <a:sym typeface="+mn-ea"/>
              </a:rPr>
              <a:t>位，其正则表达式可以写成：</a:t>
            </a:r>
            <a:r>
              <a:rPr lang="en-US" altLang="zh-CN">
                <a:sym typeface="+mn-ea"/>
              </a:rPr>
              <a:t>r'((0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\d{2}</a:t>
            </a:r>
            <a:r>
              <a:rPr lang="en-US" altLang="zh-CN">
                <a:sym typeface="+mn-ea"/>
              </a:rPr>
              <a:t>|0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\d{3}</a:t>
            </a:r>
            <a:r>
              <a:rPr lang="en-US" altLang="zh-CN">
                <a:sym typeface="+mn-ea"/>
              </a:rPr>
              <a:t>)-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\d{8}</a:t>
            </a:r>
            <a:r>
              <a:rPr lang="en-US" altLang="zh-CN">
                <a:sym typeface="+mn-ea"/>
              </a:rPr>
              <a:t>)'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6505" y="4493260"/>
            <a:ext cx="7084695" cy="228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．	重复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9026475" cy="1620783"/>
          </a:xfrm>
        </p:spPr>
        <p:txBody>
          <a:bodyPr/>
          <a:lstStyle/>
          <a:p>
            <a:r>
              <a:rPr lang="zh-CN" altLang="en-US" dirty="0"/>
              <a:t>常用的具有重复功能的元字符有</a:t>
            </a:r>
            <a:r>
              <a:rPr lang="en-US" altLang="zh-CN" dirty="0"/>
              <a:t>'*'</a:t>
            </a:r>
            <a:r>
              <a:rPr lang="zh-CN" altLang="en-US" dirty="0"/>
              <a:t>、</a:t>
            </a:r>
            <a:r>
              <a:rPr lang="en-US" altLang="zh-CN" dirty="0"/>
              <a:t>'+'</a:t>
            </a:r>
            <a:r>
              <a:rPr lang="zh-CN" altLang="en-US" dirty="0"/>
              <a:t>、</a:t>
            </a:r>
            <a:r>
              <a:rPr lang="en-US" altLang="zh-CN" dirty="0"/>
              <a:t>'?'</a:t>
            </a:r>
            <a:r>
              <a:rPr lang="zh-CN" altLang="en-US" dirty="0"/>
              <a:t>、</a:t>
            </a:r>
            <a:r>
              <a:rPr lang="en-US" altLang="zh-CN" dirty="0"/>
              <a:t>'{</a:t>
            </a:r>
            <a:r>
              <a:rPr lang="en-US" altLang="zh-CN" dirty="0" err="1"/>
              <a:t>m,n</a:t>
            </a:r>
            <a:r>
              <a:rPr lang="en-US" altLang="zh-CN" dirty="0"/>
              <a:t>}'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9925" y="2247900"/>
          <a:ext cx="11226800" cy="3800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5915"/>
                <a:gridCol w="9620885"/>
              </a:tblGrid>
              <a:tr h="57150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94107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*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匹配位于</a:t>
                      </a:r>
                      <a:r>
                        <a:rPr lang="en-US" sz="2400" kern="100" dirty="0">
                          <a:effectLst/>
                        </a:rPr>
                        <a:t>*</a:t>
                      </a:r>
                      <a:r>
                        <a:rPr lang="zh-CN" sz="2400" kern="100" dirty="0">
                          <a:effectLst/>
                        </a:rPr>
                        <a:t>之前重复出现任意多次（包括</a:t>
                      </a:r>
                      <a:r>
                        <a:rPr lang="en-US" sz="2400" kern="100" dirty="0">
                          <a:effectLst/>
                        </a:rPr>
                        <a:t>0</a:t>
                      </a:r>
                      <a:r>
                        <a:rPr lang="zh-CN" sz="2400" kern="100" dirty="0">
                          <a:effectLst/>
                        </a:rPr>
                        <a:t>次）的字符，等价于</a:t>
                      </a:r>
                      <a:r>
                        <a:rPr lang="en-US" sz="2400" kern="100" dirty="0">
                          <a:effectLst/>
                        </a:rPr>
                        <a:t>{0,}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150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+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匹配位于</a:t>
                      </a:r>
                      <a:r>
                        <a:rPr lang="en-US" sz="2400" kern="100" dirty="0">
                          <a:effectLst/>
                        </a:rPr>
                        <a:t>+</a:t>
                      </a:r>
                      <a:r>
                        <a:rPr lang="zh-CN" sz="2400" kern="100" dirty="0">
                          <a:effectLst/>
                        </a:rPr>
                        <a:t>之前重复出现</a:t>
                      </a:r>
                      <a:r>
                        <a:rPr lang="en-US" sz="2400" kern="100" dirty="0">
                          <a:effectLst/>
                        </a:rPr>
                        <a:t>1</a:t>
                      </a:r>
                      <a:r>
                        <a:rPr lang="zh-CN" sz="2400" kern="100" dirty="0">
                          <a:effectLst/>
                        </a:rPr>
                        <a:t>次或多次的字符，等价于</a:t>
                      </a:r>
                      <a:r>
                        <a:rPr lang="en-US" sz="2400" kern="100" dirty="0">
                          <a:effectLst/>
                        </a:rPr>
                        <a:t>{1,}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144905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?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匹配位于</a:t>
                      </a:r>
                      <a:r>
                        <a:rPr lang="en-US" sz="2400" kern="100" dirty="0">
                          <a:effectLst/>
                        </a:rPr>
                        <a:t>?</a:t>
                      </a:r>
                      <a:r>
                        <a:rPr lang="zh-CN" sz="2400" kern="100" dirty="0">
                          <a:effectLst/>
                        </a:rPr>
                        <a:t>之前的</a:t>
                      </a:r>
                      <a:r>
                        <a:rPr lang="en-US" sz="2400" kern="100" dirty="0">
                          <a:effectLst/>
                        </a:rPr>
                        <a:t>0</a:t>
                      </a:r>
                      <a:r>
                        <a:rPr lang="zh-CN" sz="2400" kern="100" dirty="0">
                          <a:effectLst/>
                        </a:rPr>
                        <a:t>个或</a:t>
                      </a:r>
                      <a:r>
                        <a:rPr lang="en-US" sz="2400" kern="100" dirty="0">
                          <a:effectLst/>
                        </a:rPr>
                        <a:t>1</a:t>
                      </a:r>
                      <a:r>
                        <a:rPr lang="zh-CN" sz="2400" kern="100" dirty="0">
                          <a:effectLst/>
                        </a:rPr>
                        <a:t>个字符。该元字符可以和其它元字符（</a:t>
                      </a:r>
                      <a:r>
                        <a:rPr lang="en-US" sz="2400" kern="100" dirty="0">
                          <a:effectLst/>
                        </a:rPr>
                        <a:t>*</a:t>
                      </a:r>
                      <a:r>
                        <a:rPr lang="zh-CN" sz="2400" kern="100" dirty="0">
                          <a:effectLst/>
                        </a:rPr>
                        <a:t>、</a:t>
                      </a:r>
                      <a:r>
                        <a:rPr lang="en-US" sz="2400" kern="100" dirty="0">
                          <a:effectLst/>
                        </a:rPr>
                        <a:t>+</a:t>
                      </a:r>
                      <a:r>
                        <a:rPr lang="zh-CN" sz="2400" kern="100" dirty="0">
                          <a:effectLst/>
                        </a:rPr>
                        <a:t>、</a:t>
                      </a:r>
                      <a:r>
                        <a:rPr lang="en-US" sz="2400" kern="100" dirty="0">
                          <a:effectLst/>
                        </a:rPr>
                        <a:t>?</a:t>
                      </a:r>
                      <a:r>
                        <a:rPr lang="zh-CN" sz="2400" kern="100" dirty="0">
                          <a:effectLst/>
                        </a:rPr>
                        <a:t>、</a:t>
                      </a:r>
                      <a:r>
                        <a:rPr lang="en-US" sz="2400" kern="100" dirty="0">
                          <a:effectLst/>
                        </a:rPr>
                        <a:t>{n,}</a:t>
                      </a:r>
                      <a:r>
                        <a:rPr lang="zh-CN" sz="2400" kern="100" dirty="0">
                          <a:effectLst/>
                        </a:rPr>
                        <a:t>、</a:t>
                      </a:r>
                      <a:r>
                        <a:rPr lang="en-US" sz="2400" kern="100" dirty="0">
                          <a:effectLst/>
                        </a:rPr>
                        <a:t>{</a:t>
                      </a:r>
                      <a:r>
                        <a:rPr lang="en-US" sz="2400" kern="100" dirty="0" err="1">
                          <a:effectLst/>
                        </a:rPr>
                        <a:t>m,n</a:t>
                      </a:r>
                      <a:r>
                        <a:rPr lang="en-US" sz="2400" kern="100" dirty="0">
                          <a:effectLst/>
                        </a:rPr>
                        <a:t>}</a:t>
                      </a:r>
                      <a:r>
                        <a:rPr lang="zh-CN" sz="2400" kern="100" dirty="0">
                          <a:effectLst/>
                        </a:rPr>
                        <a:t>）配合使用，表示“非贪心”匹配模式。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7150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{m,n}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</a:t>
                      </a:r>
                      <a:r>
                        <a:rPr lang="en-US" sz="2400" kern="100" dirty="0">
                          <a:effectLst/>
                        </a:rPr>
                        <a:t>{ }</a:t>
                      </a:r>
                      <a:r>
                        <a:rPr lang="zh-CN" sz="2400" kern="100" dirty="0">
                          <a:effectLst/>
                        </a:rPr>
                        <a:t>之前的字符最少</a:t>
                      </a:r>
                      <a:r>
                        <a:rPr lang="en-US" sz="2400" kern="100" dirty="0">
                          <a:effectLst/>
                        </a:rPr>
                        <a:t>m</a:t>
                      </a:r>
                      <a:r>
                        <a:rPr lang="zh-CN" sz="2400" kern="100" dirty="0">
                          <a:effectLst/>
                        </a:rPr>
                        <a:t>次，最多</a:t>
                      </a:r>
                      <a:r>
                        <a:rPr lang="en-US" sz="2400" kern="100" dirty="0">
                          <a:effectLst/>
                        </a:rPr>
                        <a:t>n</a:t>
                      </a:r>
                      <a:r>
                        <a:rPr lang="zh-CN" sz="2400" kern="100" dirty="0">
                          <a:effectLst/>
                        </a:rPr>
                        <a:t>次。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．	重复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9026475" cy="1620783"/>
          </a:xfrm>
        </p:spPr>
        <p:txBody>
          <a:bodyPr/>
          <a:lstStyle/>
          <a:p>
            <a:r>
              <a:rPr lang="zh-CN" altLang="en-US" dirty="0"/>
              <a:t>常用的具有重复功能的元字符有</a:t>
            </a:r>
            <a:r>
              <a:rPr lang="en-US" altLang="zh-CN" dirty="0"/>
              <a:t>'*'</a:t>
            </a:r>
            <a:r>
              <a:rPr lang="zh-CN" altLang="en-US" dirty="0"/>
              <a:t>、</a:t>
            </a:r>
            <a:r>
              <a:rPr lang="en-US" altLang="zh-CN" dirty="0"/>
              <a:t>'+'</a:t>
            </a:r>
            <a:r>
              <a:rPr lang="zh-CN" altLang="en-US" dirty="0"/>
              <a:t>、</a:t>
            </a:r>
            <a:r>
              <a:rPr lang="en-US" altLang="zh-CN" dirty="0"/>
              <a:t>'?'</a:t>
            </a:r>
            <a:r>
              <a:rPr lang="zh-CN" altLang="en-US" dirty="0"/>
              <a:t>、</a:t>
            </a:r>
            <a:r>
              <a:rPr lang="en-US" altLang="zh-CN" dirty="0"/>
              <a:t>'{</a:t>
            </a:r>
            <a:r>
              <a:rPr lang="en-US" altLang="zh-CN" dirty="0" err="1"/>
              <a:t>m,n</a:t>
            </a:r>
            <a:r>
              <a:rPr lang="en-US" altLang="zh-CN" dirty="0"/>
              <a:t>}'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1365" y="2151380"/>
          <a:ext cx="11157585" cy="4611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5685"/>
                <a:gridCol w="8851900"/>
              </a:tblGrid>
              <a:tr h="7035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重复功能元字符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举例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5115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x*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等价于</a:t>
                      </a:r>
                      <a:r>
                        <a:rPr lang="en-US" sz="2000" kern="100" dirty="0">
                          <a:effectLst/>
                        </a:rPr>
                        <a:t>x{0,}</a:t>
                      </a:r>
                      <a:r>
                        <a:rPr lang="zh-CN" sz="2000" kern="100" dirty="0">
                          <a:effectLst/>
                        </a:rPr>
                        <a:t>，例如，</a:t>
                      </a:r>
                      <a:r>
                        <a:rPr lang="en-US" sz="2000" kern="100" dirty="0">
                          <a:effectLst/>
                        </a:rPr>
                        <a:t>'Su*'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'S'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等。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140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x+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等价于</a:t>
                      </a:r>
                      <a:r>
                        <a:rPr lang="en-US" sz="2000" kern="100" dirty="0">
                          <a:effectLst/>
                        </a:rPr>
                        <a:t>x{1,}</a:t>
                      </a:r>
                      <a:r>
                        <a:rPr lang="zh-CN" sz="2000" kern="100" dirty="0">
                          <a:effectLst/>
                        </a:rPr>
                        <a:t>，例如，</a:t>
                      </a:r>
                      <a:r>
                        <a:rPr lang="en-US" sz="2000" kern="100" dirty="0">
                          <a:effectLst/>
                        </a:rPr>
                        <a:t>'Su+'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等，但不匹配</a:t>
                      </a:r>
                      <a:r>
                        <a:rPr lang="en-US" sz="2000" kern="100" dirty="0">
                          <a:effectLst/>
                        </a:rPr>
                        <a:t>'S'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517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x?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等价于</a:t>
                      </a:r>
                      <a:r>
                        <a:rPr lang="en-US" sz="2000" kern="100" dirty="0">
                          <a:effectLst/>
                        </a:rPr>
                        <a:t>x{0,1}</a:t>
                      </a:r>
                      <a:r>
                        <a:rPr lang="zh-CN" sz="2000" kern="100" dirty="0">
                          <a:effectLst/>
                        </a:rPr>
                        <a:t>，例如，</a:t>
                      </a:r>
                      <a:r>
                        <a:rPr lang="en-US" sz="2000" kern="100" dirty="0">
                          <a:effectLst/>
                        </a:rPr>
                        <a:t>'Su?'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'S'</a:t>
                      </a:r>
                      <a:r>
                        <a:rPr lang="zh-CN" sz="2000" kern="100" dirty="0">
                          <a:effectLst/>
                        </a:rPr>
                        <a:t>或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，其他一律不匹配。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035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x{m,n}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至少重复</a:t>
                      </a:r>
                      <a:r>
                        <a:rPr lang="en-US" sz="2000" kern="100" dirty="0">
                          <a:effectLst/>
                        </a:rPr>
                        <a:t>m</a:t>
                      </a:r>
                      <a:r>
                        <a:rPr lang="zh-CN" sz="2000" kern="100" dirty="0">
                          <a:effectLst/>
                        </a:rPr>
                        <a:t>次，最多重复</a:t>
                      </a:r>
                      <a:r>
                        <a:rPr lang="en-US" sz="2000" kern="100" dirty="0">
                          <a:effectLst/>
                        </a:rPr>
                        <a:t>n</a:t>
                      </a:r>
                      <a:r>
                        <a:rPr lang="zh-CN" sz="2000" kern="100" dirty="0">
                          <a:effectLst/>
                        </a:rPr>
                        <a:t>次，例如，</a:t>
                      </a:r>
                      <a:r>
                        <a:rPr lang="en-US" sz="2000" kern="100" dirty="0">
                          <a:effectLst/>
                        </a:rPr>
                        <a:t>'Su{1,3}'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'Suu'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517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x{n}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重复</a:t>
                      </a:r>
                      <a:r>
                        <a:rPr lang="en-US" sz="2000" kern="100" dirty="0">
                          <a:effectLst/>
                        </a:rPr>
                        <a:t>n</a:t>
                      </a:r>
                      <a:r>
                        <a:rPr lang="zh-CN" sz="2000" kern="100" dirty="0">
                          <a:effectLst/>
                        </a:rPr>
                        <a:t>次，例如，</a:t>
                      </a:r>
                      <a:r>
                        <a:rPr lang="en-US" sz="2000" kern="100" dirty="0">
                          <a:effectLst/>
                        </a:rPr>
                        <a:t>'Su{2}'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，但不能匹配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140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x{m,}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至少重复</a:t>
                      </a:r>
                      <a:r>
                        <a:rPr lang="en-US" sz="2000" kern="100" dirty="0">
                          <a:effectLst/>
                        </a:rPr>
                        <a:t>m</a:t>
                      </a:r>
                      <a:r>
                        <a:rPr lang="zh-CN" sz="2000" kern="100" dirty="0">
                          <a:effectLst/>
                        </a:rPr>
                        <a:t>次，例如，</a:t>
                      </a:r>
                      <a:r>
                        <a:rPr lang="en-US" sz="2000" kern="100" dirty="0">
                          <a:effectLst/>
                        </a:rPr>
                        <a:t>'Su{1,}'</a:t>
                      </a:r>
                      <a:r>
                        <a:rPr lang="zh-CN" sz="2000" kern="100" dirty="0">
                          <a:effectLst/>
                        </a:rPr>
                        <a:t>匹配</a:t>
                      </a:r>
                      <a:r>
                        <a:rPr lang="en-US" sz="2000" kern="100" dirty="0">
                          <a:effectLst/>
                        </a:rPr>
                        <a:t>'Su'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Suu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等，但不匹配</a:t>
                      </a:r>
                      <a:r>
                        <a:rPr lang="en-US" sz="2000" kern="100" dirty="0">
                          <a:effectLst/>
                        </a:rPr>
                        <a:t>'S'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92138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x\num</a:t>
                      </a:r>
                      <a:endParaRPr lang="en-US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引用分组（子模式）</a:t>
                      </a:r>
                      <a:r>
                        <a:rPr lang="en-US" sz="2000" kern="100" dirty="0" err="1">
                          <a:effectLst/>
                        </a:rPr>
                        <a:t>num</a:t>
                      </a:r>
                      <a:r>
                        <a:rPr lang="zh-CN" sz="2000" kern="100" dirty="0">
                          <a:effectLst/>
                        </a:rPr>
                        <a:t>匹配到的字符串，例如，</a:t>
                      </a:r>
                      <a:r>
                        <a:rPr lang="en-US" sz="2000" kern="100" dirty="0">
                          <a:effectLst/>
                        </a:rPr>
                        <a:t>'(x)(y)\2'</a:t>
                      </a:r>
                      <a:r>
                        <a:rPr lang="zh-CN" sz="2000" kern="100" dirty="0">
                          <a:effectLst/>
                        </a:rPr>
                        <a:t>，该表达式中的</a:t>
                      </a:r>
                      <a:r>
                        <a:rPr lang="en-US" sz="2000" kern="100" dirty="0">
                          <a:effectLst/>
                        </a:rPr>
                        <a:t>'\2'</a:t>
                      </a:r>
                      <a:r>
                        <a:rPr lang="zh-CN" sz="2000" kern="100" dirty="0">
                          <a:effectLst/>
                        </a:rPr>
                        <a:t>表示引用第二个分组</a:t>
                      </a:r>
                      <a:r>
                        <a:rPr lang="en-US" sz="2000" kern="100" dirty="0">
                          <a:effectLst/>
                        </a:rPr>
                        <a:t>'(y)'</a:t>
                      </a:r>
                      <a:r>
                        <a:rPr lang="zh-CN" sz="2000" kern="100" dirty="0">
                          <a:effectLst/>
                        </a:rPr>
                        <a:t>，所以匹配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xyy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，但不匹配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en-US" sz="2000" kern="100" dirty="0" err="1">
                          <a:effectLst/>
                        </a:rPr>
                        <a:t>xy</a:t>
                      </a:r>
                      <a:r>
                        <a:rPr lang="en-US" sz="2000" kern="100" dirty="0">
                          <a:effectLst/>
                        </a:rPr>
                        <a:t>'</a:t>
                      </a:r>
                      <a:r>
                        <a:rPr lang="zh-CN" sz="2000" kern="100" dirty="0">
                          <a:effectLst/>
                        </a:rPr>
                        <a:t>、</a:t>
                      </a:r>
                      <a:r>
                        <a:rPr lang="en-US" sz="2000" kern="100" dirty="0">
                          <a:effectLst/>
                        </a:rPr>
                        <a:t>'xyz'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4</a:t>
            </a:r>
            <a:r>
              <a:rPr lang="zh-CN" altLang="en-US" sz="2800" dirty="0" smtClean="0"/>
              <a:t>．子模式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425555" cy="5180965"/>
          </a:xfrm>
        </p:spPr>
        <p:txBody>
          <a:bodyPr/>
          <a:lstStyle/>
          <a:p>
            <a:r>
              <a:rPr lang="zh-CN" altLang="zh-CN" dirty="0"/>
              <a:t>如果需要重复多个字符，则需要把正则表达式的一部分放在圆括号（</a:t>
            </a:r>
            <a:r>
              <a:rPr lang="en-US" altLang="zh-CN" dirty="0"/>
              <a:t>()</a:t>
            </a:r>
            <a:r>
              <a:rPr lang="zh-CN" altLang="zh-CN" dirty="0"/>
              <a:t>也是元字符）里，形成子模式，然后对整个子模式使用重复元字符实现多个字符的重复功能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例如：</a:t>
            </a:r>
            <a:r>
              <a:rPr lang="zh-CN" altLang="zh-CN" dirty="0" smtClean="0"/>
              <a:t>正则表达式</a:t>
            </a:r>
            <a:r>
              <a:rPr lang="en-US" altLang="zh-CN" dirty="0"/>
              <a:t>'(ab)*c'</a:t>
            </a:r>
            <a:r>
              <a:rPr lang="zh-CN" altLang="zh-CN" dirty="0"/>
              <a:t>可以匹配</a:t>
            </a:r>
            <a:r>
              <a:rPr lang="en-US" altLang="zh-CN" dirty="0"/>
              <a:t>'c'</a:t>
            </a:r>
            <a:r>
              <a:rPr lang="zh-CN" altLang="zh-CN" dirty="0"/>
              <a:t>、</a:t>
            </a:r>
            <a:r>
              <a:rPr lang="en-US" altLang="zh-CN" dirty="0"/>
              <a:t>'</a:t>
            </a:r>
            <a:r>
              <a:rPr lang="en-US" altLang="zh-CN" dirty="0" err="1"/>
              <a:t>abc</a:t>
            </a:r>
            <a:r>
              <a:rPr lang="en-US" altLang="zh-CN" dirty="0"/>
              <a:t>'</a:t>
            </a:r>
            <a:r>
              <a:rPr lang="zh-CN" altLang="zh-CN" dirty="0"/>
              <a:t>、</a:t>
            </a:r>
            <a:r>
              <a:rPr lang="en-US" altLang="zh-CN" dirty="0"/>
              <a:t>'</a:t>
            </a:r>
            <a:r>
              <a:rPr lang="en-US" altLang="zh-CN" dirty="0" err="1"/>
              <a:t>ababc</a:t>
            </a:r>
            <a:r>
              <a:rPr lang="en-US" altLang="zh-CN" dirty="0"/>
              <a:t>'</a:t>
            </a:r>
            <a:r>
              <a:rPr lang="zh-CN" altLang="zh-CN" dirty="0"/>
              <a:t>、</a:t>
            </a:r>
            <a:r>
              <a:rPr lang="en-US" altLang="zh-CN" dirty="0"/>
              <a:t>'</a:t>
            </a:r>
            <a:r>
              <a:rPr lang="en-US" altLang="zh-CN" dirty="0" err="1"/>
              <a:t>abababc</a:t>
            </a:r>
            <a:r>
              <a:rPr lang="en-US" altLang="zh-CN" dirty="0"/>
              <a:t>'</a:t>
            </a:r>
            <a:r>
              <a:rPr lang="zh-CN" altLang="zh-CN" dirty="0"/>
              <a:t>等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5440" y="4424045"/>
          <a:ext cx="11082020" cy="1187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3475"/>
                <a:gridCol w="8678545"/>
              </a:tblGrid>
              <a:tr h="5937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937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()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将位于</a:t>
                      </a:r>
                      <a:r>
                        <a:rPr lang="en-US" sz="2400" kern="100" dirty="0">
                          <a:effectLst/>
                        </a:rPr>
                        <a:t>()</a:t>
                      </a:r>
                      <a:r>
                        <a:rPr lang="zh-CN" sz="2400" kern="100" dirty="0">
                          <a:effectLst/>
                        </a:rPr>
                        <a:t>内的内容作为一个整体来对待，相当于子模式。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文本占位符 50178"/>
          <p:cNvSpPr>
            <a:spLocks noGrp="1"/>
          </p:cNvSpPr>
          <p:nvPr>
            <p:ph idx="1"/>
          </p:nvPr>
        </p:nvSpPr>
        <p:spPr>
          <a:xfrm>
            <a:off x="593725" y="1090295"/>
            <a:ext cx="9083040" cy="5417820"/>
          </a:xfrm>
        </p:spPr>
        <p:txBody>
          <a:bodyPr anchor="t">
            <a:normAutofit/>
          </a:bodyPr>
          <a:p>
            <a:pPr indent="-263525" defTabSz="914400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charset="0"/>
              <a:buChar char="ü"/>
            </a:pPr>
            <a:endParaRPr lang="zh-CN" altLang="en-US" dirty="0">
              <a:latin typeface="Times New Roman" panose="02020603050405020304" pitchFamily="2" charset="0"/>
            </a:endParaRPr>
          </a:p>
          <a:p>
            <a:pPr marL="422275" indent="-457200" defTabSz="914400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charset="0"/>
              <a:buChar char="l"/>
            </a:pPr>
            <a:r>
              <a:rPr lang="zh-CN" altLang="en-US" dirty="0">
                <a:latin typeface="Times New Roman" panose="02020603050405020304" pitchFamily="2" charset="0"/>
              </a:rPr>
              <a:t>(pattern)*：允许模式重复0次或多次</a:t>
            </a:r>
            <a:endParaRPr lang="zh-CN" altLang="en-US" dirty="0">
              <a:latin typeface="Times New Roman" panose="02020603050405020304" pitchFamily="2" charset="0"/>
            </a:endParaRPr>
          </a:p>
          <a:p>
            <a:pPr marL="422275" indent="-457200" defTabSz="914400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charset="0"/>
              <a:buChar char="l"/>
            </a:pPr>
            <a:r>
              <a:rPr lang="zh-CN" altLang="en-US" dirty="0">
                <a:latin typeface="Times New Roman" panose="02020603050405020304" pitchFamily="2" charset="0"/>
              </a:rPr>
              <a:t>(pattern)+：允许模式重复1次或多次</a:t>
            </a:r>
            <a:endParaRPr lang="zh-CN" altLang="en-US" dirty="0">
              <a:latin typeface="Times New Roman" panose="02020603050405020304" pitchFamily="2" charset="0"/>
            </a:endParaRPr>
          </a:p>
          <a:p>
            <a:pPr marL="422275" indent="-457200" defTabSz="914400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charset="0"/>
              <a:buChar char="l"/>
            </a:pPr>
            <a:r>
              <a:rPr lang="zh-CN" altLang="en-US" dirty="0">
                <a:latin typeface="Times New Roman" panose="02020603050405020304" pitchFamily="2" charset="0"/>
              </a:rPr>
              <a:t>(pattern){m,n}：允许模式重复m~n次</a:t>
            </a:r>
            <a:endParaRPr lang="zh-CN" altLang="en-US" dirty="0">
              <a:latin typeface="Times New Roman" panose="02020603050405020304" pitchFamily="2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dirty="0"/>
              <a:t>4</a:t>
            </a:r>
            <a:r>
              <a:rPr lang="zh-CN" altLang="en-US" sz="2800" dirty="0" smtClean="0"/>
              <a:t>．子模式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5</a:t>
            </a:r>
            <a:r>
              <a:rPr lang="zh-CN" altLang="en-US" sz="2800" dirty="0" smtClean="0"/>
              <a:t>．边界</a:t>
            </a:r>
            <a:r>
              <a:rPr lang="zh-CN" altLang="en-US" sz="2800" dirty="0"/>
              <a:t>匹配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4273947" cy="61267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常用的边界匹配元字符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7245" y="1921510"/>
          <a:ext cx="10987405" cy="4013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2520"/>
                <a:gridCol w="8604885"/>
              </a:tblGrid>
              <a:tr h="654685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767715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</a:rPr>
                        <a:t>.</a:t>
                      </a:r>
                      <a:endParaRPr lang="en-US" sz="36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匹配除换行符以外的任何单个字符。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05664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^</a:t>
                      </a:r>
                      <a:endParaRPr lang="en-US" sz="36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匹配以</a:t>
                      </a:r>
                      <a:r>
                        <a:rPr lang="en-US" sz="2400" kern="100" dirty="0">
                          <a:effectLst/>
                        </a:rPr>
                        <a:t>^</a:t>
                      </a:r>
                      <a:r>
                        <a:rPr lang="zh-CN" sz="2400" kern="100" dirty="0">
                          <a:effectLst/>
                        </a:rPr>
                        <a:t>后面的字符开头的字符串。</a:t>
                      </a:r>
                      <a:endParaRPr lang="zh-CN" sz="2400" kern="100" dirty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sym typeface="+mn-ea"/>
                        </a:rPr>
                        <a:t>例，</a:t>
                      </a:r>
                      <a:r>
                        <a:rPr lang="en-US" sz="2400" kern="100">
                          <a:effectLst/>
                          <a:sym typeface="+mn-ea"/>
                        </a:rPr>
                        <a:t>'^a'</a:t>
                      </a:r>
                      <a:r>
                        <a:rPr lang="zh-CN" sz="2400" kern="100">
                          <a:effectLst/>
                          <a:sym typeface="+mn-ea"/>
                        </a:rPr>
                        <a:t>匹配以</a:t>
                      </a:r>
                      <a:r>
                        <a:rPr lang="en-US" sz="2400" kern="100">
                          <a:effectLst/>
                          <a:sym typeface="+mn-ea"/>
                        </a:rPr>
                        <a:t>a</a:t>
                      </a:r>
                      <a:r>
                        <a:rPr lang="zh-CN" sz="2400" kern="100">
                          <a:effectLst/>
                          <a:sym typeface="+mn-ea"/>
                        </a:rPr>
                        <a:t>开头的字符串。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534795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$</a:t>
                      </a:r>
                      <a:endParaRPr lang="en-US" sz="36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匹配以</a:t>
                      </a:r>
                      <a:r>
                        <a:rPr lang="en-US" sz="2400" kern="100" dirty="0">
                          <a:effectLst/>
                        </a:rPr>
                        <a:t>$</a:t>
                      </a:r>
                      <a:r>
                        <a:rPr lang="zh-CN" sz="2400" kern="100" dirty="0">
                          <a:effectLst/>
                        </a:rPr>
                        <a:t>前面的字符结束的字符串。</a:t>
                      </a:r>
                      <a:endParaRPr lang="zh-CN" sz="2400" kern="100" dirty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sym typeface="+mn-ea"/>
                        </a:rPr>
                        <a:t>例，</a:t>
                      </a:r>
                      <a:r>
                        <a:rPr lang="en-US" sz="2400" kern="100" dirty="0">
                          <a:effectLst/>
                          <a:sym typeface="+mn-ea"/>
                        </a:rPr>
                        <a:t>'a$'</a:t>
                      </a:r>
                      <a:r>
                        <a:rPr lang="zh-CN" sz="2400" kern="100" dirty="0">
                          <a:effectLst/>
                          <a:sym typeface="+mn-ea"/>
                        </a:rPr>
                        <a:t>匹配以</a:t>
                      </a:r>
                      <a:r>
                        <a:rPr lang="en-US" sz="2400" kern="100" dirty="0">
                          <a:effectLst/>
                          <a:sym typeface="+mn-ea"/>
                        </a:rPr>
                        <a:t>a</a:t>
                      </a:r>
                      <a:r>
                        <a:rPr lang="zh-CN" sz="2400" kern="100" dirty="0">
                          <a:effectLst/>
                          <a:sym typeface="+mn-ea"/>
                        </a:rPr>
                        <a:t>结尾的字符串；</a:t>
                      </a:r>
                      <a:r>
                        <a:rPr lang="en-US" sz="2400" kern="100" dirty="0">
                          <a:effectLst/>
                          <a:sym typeface="+mn-ea"/>
                        </a:rPr>
                        <a:t>'^[a-z]{1}Z$'</a:t>
                      </a:r>
                      <a:r>
                        <a:rPr lang="zh-CN" sz="2400" kern="100" dirty="0">
                          <a:effectLst/>
                          <a:sym typeface="+mn-ea"/>
                        </a:rPr>
                        <a:t>匹配以小写字母开头、以</a:t>
                      </a:r>
                      <a:r>
                        <a:rPr lang="en-US" sz="2400" kern="100" dirty="0">
                          <a:effectLst/>
                          <a:sym typeface="+mn-ea"/>
                        </a:rPr>
                        <a:t>'Z'</a:t>
                      </a:r>
                      <a:r>
                        <a:rPr lang="zh-CN" sz="2400" kern="100" dirty="0">
                          <a:effectLst/>
                          <a:sym typeface="+mn-ea"/>
                        </a:rPr>
                        <a:t>结束的字符串。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57785"/>
            <a:ext cx="10852150" cy="716915"/>
          </a:xfrm>
        </p:spPr>
        <p:txBody>
          <a:bodyPr/>
          <a:lstStyle/>
          <a:p>
            <a:r>
              <a:rPr lang="en-US" altLang="zh-CN" sz="2800" dirty="0"/>
              <a:t>5</a:t>
            </a:r>
            <a:r>
              <a:rPr lang="zh-CN" altLang="en-US" sz="2800" dirty="0" smtClean="0"/>
              <a:t>．边界</a:t>
            </a:r>
            <a:r>
              <a:rPr lang="zh-CN" altLang="en-US" sz="2800" dirty="0"/>
              <a:t>匹配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7475" y="578485"/>
          <a:ext cx="11982450" cy="450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8065"/>
                <a:gridCol w="9684385"/>
              </a:tblGrid>
              <a:tr h="139446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边界匹配</a:t>
                      </a:r>
                      <a:endParaRPr lang="zh-CN" sz="2400" kern="100" dirty="0">
                        <a:effectLst/>
                      </a:endParaRP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功能及举例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687830">
                <a:tc rowSpan="2"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\b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sym typeface="+mn-ea"/>
                        </a:rPr>
                        <a:t>匹配单词边界 </a:t>
                      </a:r>
                      <a:r>
                        <a:rPr lang="en-US" altLang="zh-CN" sz="2400" kern="100">
                          <a:effectLst/>
                          <a:sym typeface="+mn-ea"/>
                        </a:rPr>
                        <a:t>,</a:t>
                      </a:r>
                      <a:r>
                        <a:rPr lang="zh-CN" sz="2400" kern="100">
                          <a:effectLst/>
                          <a:sym typeface="+mn-ea"/>
                        </a:rPr>
                        <a:t>代表单词的开始或者结尾。</a:t>
                      </a:r>
                      <a:endParaRPr lang="zh-CN" sz="2400" kern="100">
                        <a:effectLst/>
                        <a:sym typeface="+mn-ea"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sym typeface="+mn-ea"/>
                        </a:rPr>
                        <a:t>以字符串“ 123a 345b 456 789d ”作为示例字符串，如果正则表达式是“ \b\d{</a:t>
                      </a:r>
                      <a:r>
                        <a:rPr lang="en-US" altLang="zh-CN" sz="2400" kern="100">
                          <a:effectLst/>
                          <a:sym typeface="+mn-ea"/>
                        </a:rPr>
                        <a:t>2</a:t>
                      </a:r>
                      <a:r>
                        <a:rPr lang="zh-CN" sz="2400" kern="100">
                          <a:effectLst/>
                          <a:sym typeface="+mn-ea"/>
                        </a:rPr>
                        <a:t>}</a:t>
                      </a:r>
                      <a:r>
                        <a:rPr lang="en-US" altLang="zh-CN" sz="2400" kern="100">
                          <a:effectLst/>
                          <a:sym typeface="+mn-ea"/>
                        </a:rPr>
                        <a:t>6</a:t>
                      </a:r>
                      <a:r>
                        <a:rPr lang="zh-CN" sz="2400" kern="100">
                          <a:effectLst/>
                          <a:sym typeface="+mn-ea"/>
                        </a:rPr>
                        <a:t>\b ”，则仅能匹配 456 。</a:t>
                      </a:r>
                      <a:endParaRPr lang="zh-CN" sz="2400" kern="100">
                        <a:effectLst/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1427480">
                <a:tc vMerge="1"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4032250"/>
            <a:ext cx="8971280" cy="71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8.1 </a:t>
            </a:r>
            <a:r>
              <a:rPr sz="3200" dirty="0">
                <a:hlinkClick r:id="rId1" action="ppaction://hlinksldjump"/>
              </a:rPr>
              <a:t>字符串</a:t>
            </a:r>
            <a:endParaRPr lang="zh-CN" altLang="en-US" sz="3200" dirty="0"/>
          </a:p>
          <a:p>
            <a:r>
              <a:rPr lang="en-US" altLang="zh-CN" sz="3200" dirty="0"/>
              <a:t>8.2 </a:t>
            </a:r>
            <a:r>
              <a:rPr sz="3200" dirty="0">
                <a:hlinkClick r:id="rId2" action="ppaction://hlinksldjump"/>
              </a:rPr>
              <a:t>正则表达式</a:t>
            </a:r>
            <a:endParaRPr lang="zh-CN" altLang="en-US" sz="3200" dirty="0"/>
          </a:p>
          <a:p>
            <a:r>
              <a:rPr lang="en-US" altLang="zh-CN" sz="3200" dirty="0"/>
              <a:t>8.3 </a:t>
            </a:r>
            <a:r>
              <a:rPr sz="3200" dirty="0">
                <a:hlinkClick r:id="rId3" action="ppaction://hlinksldjump"/>
              </a:rPr>
              <a:t>应用举例</a:t>
            </a:r>
            <a:endParaRPr lang="zh-CN" altLang="en-US" sz="3200" dirty="0"/>
          </a:p>
          <a:p>
            <a:endParaRPr lang="en-US" altLang="zh-CN" sz="3200" dirty="0"/>
          </a:p>
        </p:txBody>
      </p:sp>
    </p:spTree>
    <p:custDataLst>
      <p:tags r:id="rId4"/>
    </p:custData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57785"/>
            <a:ext cx="10852150" cy="716915"/>
          </a:xfrm>
        </p:spPr>
        <p:txBody>
          <a:bodyPr/>
          <a:lstStyle/>
          <a:p>
            <a:r>
              <a:rPr lang="en-US" altLang="zh-CN" sz="2800" dirty="0"/>
              <a:t>5</a:t>
            </a:r>
            <a:r>
              <a:rPr lang="zh-CN" altLang="en-US" sz="2800" dirty="0" smtClean="0"/>
              <a:t>．边界</a:t>
            </a:r>
            <a:r>
              <a:rPr lang="zh-CN" altLang="en-US" sz="2800" dirty="0"/>
              <a:t>匹配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7475" y="578485"/>
          <a:ext cx="11982450" cy="627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105"/>
                <a:gridCol w="10507345"/>
              </a:tblGrid>
              <a:tr h="123444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边界匹配</a:t>
                      </a:r>
                      <a:endParaRPr lang="zh-CN" sz="2400" kern="100" dirty="0">
                        <a:effectLst/>
                      </a:endParaRP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功能及举例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4935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\A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表示匹配字符串开始。例，</a:t>
                      </a:r>
                      <a:r>
                        <a:rPr lang="en-US" sz="2400" kern="100">
                          <a:effectLst/>
                        </a:rPr>
                        <a:t>r'\A\d+'</a:t>
                      </a:r>
                      <a:r>
                        <a:rPr lang="zh-CN" sz="2400" kern="100">
                          <a:effectLst/>
                        </a:rPr>
                        <a:t>在</a:t>
                      </a:r>
                      <a:r>
                        <a:rPr lang="en-US" sz="2400" kern="100">
                          <a:effectLst/>
                        </a:rPr>
                        <a:t>'1234suzhou5678'</a:t>
                      </a:r>
                      <a:r>
                        <a:rPr lang="zh-CN" sz="2400" kern="100">
                          <a:effectLst/>
                        </a:rPr>
                        <a:t>中匹配的是</a:t>
                      </a:r>
                      <a:r>
                        <a:rPr lang="en-US" sz="2400" kern="100">
                          <a:effectLst/>
                        </a:rPr>
                        <a:t>'1234'</a:t>
                      </a:r>
                      <a:r>
                        <a:rPr lang="zh-CN" sz="2400" kern="100">
                          <a:effectLst/>
                        </a:rPr>
                        <a:t>。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26365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endParaRPr sz="24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10255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\Z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匹配字符串结束，如果是存在换行，只匹配到换行前的结束字符串。</a:t>
                      </a:r>
                      <a:endParaRPr lang="zh-CN" sz="2400" kern="100" dirty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例，</a:t>
                      </a:r>
                      <a:r>
                        <a:rPr lang="en-US" sz="2400" kern="100" dirty="0">
                          <a:effectLst/>
                        </a:rPr>
                        <a:t>r'\d+\Z'</a:t>
                      </a:r>
                      <a:r>
                        <a:rPr lang="zh-CN" sz="2400" kern="100" dirty="0">
                          <a:effectLst/>
                        </a:rPr>
                        <a:t>在</a:t>
                      </a:r>
                      <a:r>
                        <a:rPr lang="en-US" sz="2400" kern="100" dirty="0">
                          <a:effectLst/>
                        </a:rPr>
                        <a:t>'1234suzhou5678'</a:t>
                      </a:r>
                      <a:r>
                        <a:rPr lang="zh-CN" sz="2400" kern="100" dirty="0">
                          <a:effectLst/>
                        </a:rPr>
                        <a:t>中匹配的是</a:t>
                      </a:r>
                      <a:r>
                        <a:rPr lang="en-US" sz="2400" kern="100" dirty="0">
                          <a:effectLst/>
                        </a:rPr>
                        <a:t>'5678'</a:t>
                      </a:r>
                      <a:r>
                        <a:rPr lang="zh-CN" sz="2400" kern="100" dirty="0">
                          <a:effectLst/>
                        </a:rPr>
                        <a:t>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2617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40" y="3602355"/>
            <a:ext cx="8471535" cy="751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5" y="5848985"/>
            <a:ext cx="8549005" cy="875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24585"/>
            <a:ext cx="10945495" cy="519938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“贪心”匹配算法实际上是得到了一个最长的匹配。</a:t>
            </a:r>
            <a:endParaRPr lang="zh-CN" altLang="en-US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如果我们希望匹配的算法不要那么“贪心”，而是匹配出尽可能短的结果，则可以使用“非贪心”匹配</a:t>
            </a:r>
            <a:r>
              <a:rPr lang="zh-CN" altLang="en-US" sz="2400" dirty="0" smtClean="0">
                <a:latin typeface="+mn-ea"/>
                <a:ea typeface="+mn-ea"/>
              </a:rPr>
              <a:t>算法。</a:t>
            </a:r>
            <a:endParaRPr lang="zh-CN" altLang="en-US" sz="2400" dirty="0" smtClean="0">
              <a:latin typeface="+mn-ea"/>
              <a:ea typeface="+mn-ea"/>
            </a:endParaRPr>
          </a:p>
          <a:p>
            <a:endParaRPr lang="zh-CN" altLang="en-US" sz="2400" dirty="0" smtClean="0">
              <a:latin typeface="+mn-ea"/>
              <a:ea typeface="+mn-ea"/>
            </a:endParaRPr>
          </a:p>
          <a:p>
            <a:endParaRPr lang="en-US" altLang="zh-CN" sz="2400" dirty="0" smtClean="0">
              <a:latin typeface="+mn-ea"/>
              <a:ea typeface="+mn-ea"/>
            </a:endParaRPr>
          </a:p>
          <a:p>
            <a:r>
              <a:rPr lang="zh-CN" altLang="zh-CN" sz="2400" dirty="0">
                <a:latin typeface="+mn-ea"/>
                <a:ea typeface="+mn-ea"/>
              </a:rPr>
              <a:t>“非贪心”匹配算法只需要在重复元字符后面加上</a:t>
            </a:r>
            <a:r>
              <a:rPr lang="zh-CN" altLang="zh-CN" sz="2400" dirty="0" smtClean="0">
                <a:latin typeface="+mn-ea"/>
                <a:ea typeface="+mn-ea"/>
              </a:rPr>
              <a:t>符号</a:t>
            </a:r>
            <a:r>
              <a:rPr lang="en-US" altLang="zh-CN" sz="2400" dirty="0" smtClean="0">
                <a:latin typeface="+mn-ea"/>
                <a:ea typeface="+mn-ea"/>
              </a:rPr>
              <a:t>‘?’</a:t>
            </a:r>
            <a:r>
              <a:rPr lang="zh-CN" altLang="zh-CN" sz="2400" dirty="0" smtClean="0">
                <a:latin typeface="+mn-ea"/>
                <a:ea typeface="+mn-ea"/>
              </a:rPr>
              <a:t>即可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dirty="0">
                <a:solidFill>
                  <a:schemeClr val="tx1"/>
                </a:solidFill>
              </a:rPr>
              <a:t>6</a:t>
            </a:r>
            <a:r>
              <a:rPr lang="zh-CN" altLang="en-US" sz="2800" dirty="0" smtClean="0">
                <a:solidFill>
                  <a:schemeClr val="tx1"/>
                </a:solidFill>
              </a:rPr>
              <a:t>．“贪心”</a:t>
            </a:r>
            <a:r>
              <a:rPr lang="zh-CN" altLang="en-US" sz="2800" dirty="0">
                <a:solidFill>
                  <a:schemeClr val="tx1"/>
                </a:solidFill>
              </a:rPr>
              <a:t>和“非贪心”匹配算法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24585"/>
            <a:ext cx="10945495" cy="541845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>
                <a:sym typeface="+mn-ea"/>
              </a:rPr>
              <a:t>*?</a:t>
            </a:r>
            <a:r>
              <a:rPr altLang="zh-CN" sz="2400" smtClean="0">
                <a:sym typeface="+mn-ea"/>
              </a:rPr>
              <a:t>：</a:t>
            </a:r>
            <a:r>
              <a:rPr lang="en-US" altLang="zh-CN" sz="2400" smtClean="0">
                <a:sym typeface="+mn-ea"/>
              </a:rPr>
              <a:t>     </a:t>
            </a:r>
            <a:r>
              <a:rPr altLang="zh-CN" sz="2400" smtClean="0">
                <a:sym typeface="+mn-ea"/>
              </a:rPr>
              <a:t>重复</a:t>
            </a:r>
            <a:r>
              <a:rPr altLang="zh-CN" sz="2400">
                <a:sym typeface="+mn-ea"/>
              </a:rPr>
              <a:t>任意次（包括</a:t>
            </a:r>
            <a:r>
              <a:rPr lang="en-US" altLang="zh-CN" sz="2400">
                <a:sym typeface="+mn-ea"/>
              </a:rPr>
              <a:t>0</a:t>
            </a:r>
            <a:r>
              <a:rPr altLang="zh-CN" sz="2400">
                <a:sym typeface="+mn-ea"/>
              </a:rPr>
              <a:t>次），但尽可能地少重复。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>
                <a:sym typeface="+mn-ea"/>
              </a:rPr>
              <a:t>+?</a:t>
            </a:r>
            <a:r>
              <a:rPr altLang="zh-CN" sz="2400" smtClean="0">
                <a:sym typeface="+mn-ea"/>
              </a:rPr>
              <a:t>：</a:t>
            </a:r>
            <a:r>
              <a:rPr lang="en-US" altLang="zh-CN" sz="2400" smtClean="0">
                <a:sym typeface="+mn-ea"/>
              </a:rPr>
              <a:t>	 </a:t>
            </a:r>
            <a:r>
              <a:rPr altLang="zh-CN" sz="2400" smtClean="0">
                <a:sym typeface="+mn-ea"/>
              </a:rPr>
              <a:t>重复</a:t>
            </a:r>
            <a:r>
              <a:rPr lang="en-US" altLang="zh-CN" sz="2400">
                <a:sym typeface="+mn-ea"/>
              </a:rPr>
              <a:t>1</a:t>
            </a:r>
            <a:r>
              <a:rPr altLang="zh-CN" sz="2400">
                <a:sym typeface="+mn-ea"/>
              </a:rPr>
              <a:t>次或多次，但尽可能地少重复。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>
                <a:sym typeface="+mn-ea"/>
              </a:rPr>
              <a:t>??</a:t>
            </a:r>
            <a:r>
              <a:rPr altLang="zh-CN" sz="2400" smtClean="0">
                <a:sym typeface="+mn-ea"/>
              </a:rPr>
              <a:t>：</a:t>
            </a:r>
            <a:r>
              <a:rPr lang="en-US" altLang="zh-CN" sz="2400" smtClean="0">
                <a:sym typeface="+mn-ea"/>
              </a:rPr>
              <a:t>	 </a:t>
            </a:r>
            <a:r>
              <a:rPr altLang="zh-CN" sz="2400" smtClean="0">
                <a:sym typeface="+mn-ea"/>
              </a:rPr>
              <a:t>重复</a:t>
            </a:r>
            <a:r>
              <a:rPr lang="en-US" altLang="zh-CN" sz="2400">
                <a:sym typeface="+mn-ea"/>
              </a:rPr>
              <a:t>0</a:t>
            </a:r>
            <a:r>
              <a:rPr altLang="zh-CN" sz="2400">
                <a:sym typeface="+mn-ea"/>
              </a:rPr>
              <a:t>次或</a:t>
            </a:r>
            <a:r>
              <a:rPr lang="en-US" altLang="zh-CN" sz="2400">
                <a:sym typeface="+mn-ea"/>
              </a:rPr>
              <a:t>1</a:t>
            </a:r>
            <a:r>
              <a:rPr altLang="zh-CN" sz="2400">
                <a:sym typeface="+mn-ea"/>
              </a:rPr>
              <a:t>次，但尽可能地少重复。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>
                <a:sym typeface="+mn-ea"/>
              </a:rPr>
              <a:t>{</a:t>
            </a:r>
            <a:r>
              <a:rPr lang="en-US" altLang="zh-CN" sz="2400" dirty="0" err="1">
                <a:sym typeface="+mn-ea"/>
              </a:rPr>
              <a:t>m,n</a:t>
            </a:r>
            <a:r>
              <a:rPr lang="en-US" altLang="zh-CN" sz="2400" smtClean="0">
                <a:sym typeface="+mn-ea"/>
              </a:rPr>
              <a:t>}?: </a:t>
            </a:r>
            <a:r>
              <a:rPr altLang="zh-CN" sz="2400" smtClean="0">
                <a:sym typeface="+mn-ea"/>
              </a:rPr>
              <a:t>重复</a:t>
            </a:r>
            <a:r>
              <a:rPr altLang="zh-CN" sz="2400">
                <a:sym typeface="+mn-ea"/>
              </a:rPr>
              <a:t>至少</a:t>
            </a:r>
            <a:r>
              <a:rPr lang="en-US" altLang="zh-CN" sz="2400">
                <a:sym typeface="+mn-ea"/>
              </a:rPr>
              <a:t>m</a:t>
            </a:r>
            <a:r>
              <a:rPr altLang="zh-CN" sz="2400">
                <a:sym typeface="+mn-ea"/>
              </a:rPr>
              <a:t>次，最多</a:t>
            </a:r>
            <a:r>
              <a:rPr lang="en-US" altLang="zh-CN" sz="2400">
                <a:sym typeface="+mn-ea"/>
              </a:rPr>
              <a:t>n</a:t>
            </a:r>
            <a:r>
              <a:rPr altLang="zh-CN" sz="2400">
                <a:sym typeface="+mn-ea"/>
              </a:rPr>
              <a:t>次，但尽可能地少重复。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>
                <a:sym typeface="+mn-ea"/>
              </a:rPr>
              <a:t>{m,}?</a:t>
            </a:r>
            <a:r>
              <a:rPr altLang="zh-CN" sz="2400" smtClean="0">
                <a:sym typeface="+mn-ea"/>
              </a:rPr>
              <a:t>：</a:t>
            </a:r>
            <a:r>
              <a:rPr lang="en-US" altLang="zh-CN" sz="2400" smtClean="0">
                <a:sym typeface="+mn-ea"/>
              </a:rPr>
              <a:t> </a:t>
            </a:r>
            <a:r>
              <a:rPr altLang="zh-CN" sz="2400" smtClean="0">
                <a:sym typeface="+mn-ea"/>
              </a:rPr>
              <a:t>重复</a:t>
            </a:r>
            <a:r>
              <a:rPr altLang="zh-CN" sz="2400">
                <a:sym typeface="+mn-ea"/>
              </a:rPr>
              <a:t>至少</a:t>
            </a:r>
            <a:r>
              <a:rPr lang="en-US" altLang="zh-CN" sz="2400">
                <a:sym typeface="+mn-ea"/>
              </a:rPr>
              <a:t>m</a:t>
            </a:r>
            <a:r>
              <a:rPr altLang="zh-CN" sz="2400">
                <a:sym typeface="+mn-ea"/>
              </a:rPr>
              <a:t>次，但尽可能地少重复</a:t>
            </a:r>
            <a:r>
              <a:rPr altLang="zh-CN" sz="2400" smtClean="0">
                <a:sym typeface="+mn-ea"/>
              </a:rPr>
              <a:t>。</a:t>
            </a:r>
            <a:endParaRPr lang="zh-CN" altLang="zh-CN" sz="24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dirty="0">
                <a:solidFill>
                  <a:schemeClr val="tx1"/>
                </a:solidFill>
              </a:rPr>
              <a:t>6</a:t>
            </a:r>
            <a:r>
              <a:rPr lang="zh-CN" altLang="en-US" sz="2800" dirty="0" smtClean="0">
                <a:solidFill>
                  <a:schemeClr val="tx1"/>
                </a:solidFill>
              </a:rPr>
              <a:t>．“贪心”</a:t>
            </a:r>
            <a:r>
              <a:rPr lang="zh-CN" altLang="en-US" sz="2800" dirty="0">
                <a:solidFill>
                  <a:schemeClr val="tx1"/>
                </a:solidFill>
              </a:rPr>
              <a:t>和“非贪心”匹配算法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6</a:t>
            </a:r>
            <a:r>
              <a:rPr lang="zh-CN" altLang="en-US" sz="2800" dirty="0" smtClean="0">
                <a:solidFill>
                  <a:schemeClr val="tx1"/>
                </a:solidFill>
              </a:rPr>
              <a:t>．“贪心”</a:t>
            </a:r>
            <a:r>
              <a:rPr lang="zh-CN" altLang="en-US" sz="2800" dirty="0">
                <a:solidFill>
                  <a:schemeClr val="tx1"/>
                </a:solidFill>
              </a:rPr>
              <a:t>和“非贪心”匹配算法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匹配位于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之前的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个或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个字符。</a:t>
            </a: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当此字符紧随任何其他限定符（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{n}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{n,}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{n,m}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）之后时，匹配模式是“非贪心的”。</a:t>
            </a: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endParaRPr lang="zh-CN" altLang="en-US" sz="2800" b="1" u="none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“非贪心的”模式匹配搜索到的、尽可能短的字符串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而默认的“贪心的”模式匹配搜索到的、尽可能长的字符串。</a:t>
            </a:r>
            <a:endParaRPr lang="zh-CN" altLang="en-US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buNone/>
            </a:pPr>
            <a:endParaRPr lang="en-US" altLang="zh-CN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6</a:t>
            </a:r>
            <a:r>
              <a:rPr lang="zh-CN" altLang="en-US" sz="2800" dirty="0" smtClean="0">
                <a:solidFill>
                  <a:schemeClr val="tx1"/>
                </a:solidFill>
              </a:rPr>
              <a:t>．“贪心”</a:t>
            </a:r>
            <a:r>
              <a:rPr lang="zh-CN" altLang="en-US" sz="2800" dirty="0">
                <a:solidFill>
                  <a:schemeClr val="tx1"/>
                </a:solidFill>
              </a:rPr>
              <a:t>和“非贪心”匹配算法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  <a:p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例如，在字符串“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oooo”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中，“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o+?”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只匹配单个“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o”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，而“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o+”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匹配所有“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o”</a:t>
            </a:r>
            <a:endParaRPr lang="en-US" altLang="zh-CN" sz="28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2347595"/>
            <a:ext cx="8262620" cy="1693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142230"/>
            <a:ext cx="7785735" cy="1470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440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正则表达式案例</a:t>
            </a:r>
            <a:endParaRPr lang="zh-CN" altLang="en-US" sz="4400" dirty="0">
              <a:solidFill>
                <a:schemeClr val="tx1"/>
              </a:solidFill>
            </a:endParaRPr>
          </a:p>
          <a:p>
            <a:endParaRPr lang="zh-CN" altLang="en-US" sz="4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474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8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</a:t>
                      </a: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[ab]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*c'：匹配多个（包含0个）a或b，后面紧跟一个字母c。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0428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157470"/>
            <a:ext cx="788670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430" y="2348230"/>
            <a:ext cx="3757295" cy="2160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573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1336675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'ab{1,}'：等价于'ab+'，匹配以字母a开头后面带1个至多个字母b的字符串。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672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76170" y="2712085"/>
            <a:ext cx="7440295" cy="22548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5123815"/>
            <a:ext cx="9765030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3415030" y="335280"/>
          <a:ext cx="8398510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885"/>
                <a:gridCol w="7413625"/>
              </a:tblGrid>
              <a:tr h="94488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</a:rPr>
                        <a:t>'^13[4-9]\d{8}|15[01289]\d{8}'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是否为移动手机号码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668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634990"/>
            <a:ext cx="11734800" cy="1012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30" y="1672590"/>
            <a:ext cx="444246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48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-263525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Font typeface="Wingdings" panose="05000000000000000000" charset="0"/>
                        <a:buChar char="ü"/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'(http:\/\/)?(www\.)?python\.org'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4469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2200" b="1" dirty="0">
                          <a:latin typeface="Times New Roman" panose="02020603050405020304" pitchFamily="2" charset="0"/>
                          <a:sym typeface="+mn-ea"/>
                        </a:rPr>
                        <a:t>只能匹配'http://www.python.org'、'http://python.org'、'www.python.org'和'python.org'</a:t>
                      </a:r>
                      <a:endParaRPr lang="zh-CN" altLang="en-US" sz="2200" b="1" dirty="0">
                        <a:latin typeface="Times New Roman" panose="02020603050405020304" pitchFamily="2" charset="0"/>
                        <a:sym typeface="+mn-ea"/>
                      </a:endParaRPr>
                    </a:p>
                    <a:p>
                      <a:pPr algn="ctr"/>
                      <a:endParaRPr lang="zh-CN" altLang="en-US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1540" y="3813175"/>
            <a:ext cx="9603105" cy="1965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8.2 </a:t>
            </a:r>
            <a:r>
              <a:rPr lang="zh-CN" altLang="en-US" kern="1200" dirty="0" smtClean="0">
                <a:latin typeface="+mj-lt"/>
                <a:ea typeface="+mj-ea"/>
                <a:cs typeface="+mj-cs"/>
              </a:rPr>
              <a:t>正则表达式</a:t>
            </a:r>
            <a:r>
              <a:rPr lang="en-US" altLang="zh-CN" kern="1200" smtClean="0">
                <a:latin typeface="+mj-lt"/>
                <a:ea typeface="+mj-ea"/>
                <a:cs typeface="+mj-cs"/>
              </a:rPr>
              <a:t>*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55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'^\d{1,3}\.\d{1,3}\.\d{1,3}\.\d{1,3}$'：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  <a:p>
                      <a:pPr marL="0"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检查给定字符串是否为合法IP地址。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92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9300" y="4306570"/>
            <a:ext cx="9848215" cy="970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55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'\d{4}-\d{1,2}-\d{1,2}'：匹配指定格式的日期，例如2016-1-31。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92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34678" t="48681" r="34447" b="40603"/>
          <a:stretch>
            <a:fillRect/>
          </a:stretch>
        </p:blipFill>
        <p:spPr>
          <a:xfrm>
            <a:off x="2164080" y="3172460"/>
            <a:ext cx="9642475" cy="18827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55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'^\d{18}|\d{15}$'：检查给定字符串是否为合法身份证格式。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92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39146" t="48889" r="39151" b="34202"/>
          <a:stretch>
            <a:fillRect/>
          </a:stretch>
        </p:blipFill>
        <p:spPr>
          <a:xfrm>
            <a:off x="2216150" y="2580005"/>
            <a:ext cx="8071485" cy="35375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593725" y="443230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2800" b="0"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j-lt"/>
                <a:ea typeface="+mj-ea"/>
                <a:sym typeface="+mn-ea"/>
              </a:rPr>
              <a:t>正则表达式图解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61035" y="1160145"/>
          <a:ext cx="11293475" cy="555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'^\</a:t>
                      </a: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w+@(\w+\.)+\w+$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'：检查给定字符串是否为合法邮件地址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92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10" y="2926080"/>
            <a:ext cx="9362440" cy="13303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内容占位符 2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639445" y="122555"/>
          <a:ext cx="11293475" cy="73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0"/>
                <a:gridCol w="9968865"/>
              </a:tblGrid>
              <a:tr h="941070">
                <a:tc>
                  <a:txBody>
                    <a:bodyPr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2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-269875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Font typeface="Wingdings" panose="05000000000000000000" charset="0"/>
                        <a:buChar char="ü"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'^(?=.*[a-z])(?=.*[A-Z])(?=.*\d)(?=.*[,._]).{8,}$'：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  <a:p>
                      <a:pPr indent="-269875" defTabSz="914400">
                        <a:lnSpc>
                          <a:spcPct val="130000"/>
                        </a:lnSpc>
                        <a:spcBef>
                          <a:spcPts val="600"/>
                        </a:spcBef>
                        <a:buSzPct val="70000"/>
                        <a:buFont typeface="Wingdings" panose="05000000000000000000" charset="0"/>
                        <a:buChar char="ü"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sym typeface="+mn-ea"/>
                        </a:rPr>
                        <a:t>检查给定字符串是否为强密码，必须同时包含英语字母大写字母、英文小写字母、数字或特殊符号（如英文逗号、英文句号、下划线），并且长度必须至少8位。</a:t>
                      </a:r>
                      <a:endParaRPr lang="zh-CN" altLang="en-US" sz="2800" b="1" dirty="0" smtClean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592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200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2" charset="0"/>
                        </a:rPr>
                        <a:t>图例</a:t>
                      </a:r>
                      <a:endParaRPr lang="zh-CN" altLang="en-US" sz="2200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2" charset="0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zh-CN" altLang="en-US" sz="2200" b="1" dirty="0">
                        <a:solidFill>
                          <a:schemeClr val="tx1"/>
                        </a:solidFill>
                        <a:latin typeface="Times New Roman" panose="02020603050405020304" pitchFamily="2" charset="0"/>
                        <a:ea typeface="+mn-ea"/>
                        <a:sym typeface="+mn-ea"/>
                      </a:endParaRPr>
                    </a:p>
                  </a:txBody>
                  <a:tcPr marL="91435" marR="9143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921" r="47266" b="18256"/>
          <a:stretch>
            <a:fillRect/>
          </a:stretch>
        </p:blipFill>
        <p:spPr>
          <a:xfrm>
            <a:off x="2062480" y="2875280"/>
            <a:ext cx="9693910" cy="1588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1458"/>
          <a:stretch>
            <a:fillRect/>
          </a:stretch>
        </p:blipFill>
        <p:spPr>
          <a:xfrm>
            <a:off x="5002530" y="4735195"/>
            <a:ext cx="6753860" cy="18910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8.2.4 </a:t>
            </a:r>
            <a:r>
              <a:rPr lang="zh-CN" altLang="en-US" sz="2800" dirty="0" smtClean="0"/>
              <a:t>正则表达式</a:t>
            </a:r>
            <a:r>
              <a:rPr lang="zh-CN" altLang="en-US" sz="2800" dirty="0"/>
              <a:t>模块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2320" y="764540"/>
            <a:ext cx="11282680" cy="5924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 smtClean="0"/>
              <a:t>．</a:t>
            </a:r>
            <a:r>
              <a:rPr lang="en-US" altLang="zh-CN" dirty="0" smtClean="0"/>
              <a:t>re</a:t>
            </a:r>
            <a:r>
              <a:rPr lang="zh-CN" altLang="en-US" dirty="0" smtClean="0"/>
              <a:t>模块</a:t>
            </a:r>
            <a:r>
              <a:rPr lang="zh-CN" altLang="en-US" dirty="0"/>
              <a:t>主要方法</a:t>
            </a:r>
            <a:endParaRPr lang="zh-CN" altLang="en-US" dirty="0"/>
          </a:p>
          <a:p>
            <a:pPr marL="0" indent="0">
              <a:buNone/>
            </a:pPr>
            <a:endParaRPr b="1" spc="0" noProof="0" smtClean="0">
              <a:ln>
                <a:noFill/>
              </a:ln>
              <a:solidFill>
                <a:schemeClr val="tx1"/>
              </a:solidFill>
              <a:effectLst/>
              <a:uLnTx/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r>
              <a:rPr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正则表达式是用来匹配处理字符串的 </a:t>
            </a:r>
            <a:r>
              <a:rPr lang="en-US" altLang="zh-CN"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python </a:t>
            </a:r>
            <a:r>
              <a:rPr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中使用正则表达式需要引入</a:t>
            </a:r>
            <a:r>
              <a:rPr lang="en-US" altLang="zh-CN"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re</a:t>
            </a:r>
            <a:r>
              <a:rPr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模块</a:t>
            </a:r>
            <a:r>
              <a:rPr lang="en-US" altLang="zh-CN"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.</a:t>
            </a:r>
            <a:endParaRPr lang="en-US" altLang="zh-CN" b="1" spc="0" noProof="0" smtClean="0">
              <a:ln>
                <a:noFill/>
              </a:ln>
              <a:solidFill>
                <a:schemeClr val="tx1"/>
              </a:solidFill>
              <a:effectLst/>
              <a:uLnTx/>
              <a:latin typeface="+mn-lt"/>
              <a:ea typeface="+mn-ea"/>
              <a:sym typeface="+mn-ea"/>
            </a:endParaRPr>
          </a:p>
          <a:p>
            <a:pPr marL="5715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pc="0" noProof="0" smtClean="0">
              <a:ln>
                <a:noFill/>
              </a:ln>
              <a:solidFill>
                <a:schemeClr val="tx1"/>
              </a:solidFill>
              <a:effectLst/>
              <a:uLnTx/>
              <a:latin typeface="+mn-lt"/>
              <a:ea typeface="+mn-ea"/>
              <a:sym typeface="+mn-ea"/>
            </a:endParaRPr>
          </a:p>
          <a:p>
            <a:pPr marL="5715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import re     </a:t>
            </a:r>
            <a:r>
              <a:rPr lang="en-US" altLang="zh-CN" b="1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                                   </a:t>
            </a:r>
            <a:r>
              <a:rPr lang="en-US" altLang="zh-CN"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#</a:t>
            </a:r>
            <a:r>
              <a:rPr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第一步，要引入</a:t>
            </a:r>
            <a:r>
              <a:rPr lang="en-US" altLang="zh-CN"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re</a:t>
            </a:r>
            <a:r>
              <a:rPr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模块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715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a = </a:t>
            </a:r>
            <a:r>
              <a:rPr lang="en-US" altLang="zh-CN" spc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re.findall</a:t>
            </a:r>
            <a:r>
              <a:rPr lang="en-US" altLang="zh-CN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("</a:t>
            </a:r>
            <a:r>
              <a:rPr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匹配规则</a:t>
            </a:r>
            <a:r>
              <a:rPr lang="en-US" altLang="zh-CN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", "</a:t>
            </a:r>
            <a:r>
              <a:rPr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要匹配的字符串</a:t>
            </a:r>
            <a:r>
              <a:rPr lang="en-US" altLang="zh-CN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")    </a:t>
            </a:r>
            <a:endParaRPr lang="en-US" altLang="zh-CN" spc="0" noProof="0" smtClean="0">
              <a:ln>
                <a:noFill/>
              </a:ln>
              <a:solidFill>
                <a:schemeClr val="tx1"/>
              </a:solidFill>
              <a:effectLst/>
              <a:uLnTx/>
              <a:latin typeface="+mn-lt"/>
              <a:ea typeface="+mn-ea"/>
              <a:sym typeface="+mn-ea"/>
            </a:endParaRPr>
          </a:p>
          <a:p>
            <a:pPr marL="5715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#</a:t>
            </a:r>
            <a:r>
              <a:rPr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第二步，调用模块函数</a:t>
            </a:r>
            <a:r>
              <a:rPr lang="en-US" altLang="zh-CN"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,</a:t>
            </a:r>
            <a:r>
              <a:rPr b="1" spc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latin typeface="+mn-lt"/>
                <a:ea typeface="+mn-ea"/>
                <a:sym typeface="+mn-ea"/>
              </a:rPr>
              <a:t>以列表形式返回匹配到的字符串</a:t>
            </a:r>
            <a:endParaRPr kumimoji="0" lang="zh-CN" altLang="en-US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8.2.4 </a:t>
            </a:r>
            <a:r>
              <a:rPr lang="zh-CN" altLang="en-US" sz="2800" dirty="0" smtClean="0"/>
              <a:t>正则表达式</a:t>
            </a:r>
            <a:r>
              <a:rPr lang="zh-CN" altLang="en-US" sz="2800" dirty="0"/>
              <a:t>模块</a:t>
            </a:r>
            <a:endParaRPr lang="zh-CN" altLang="en-US" sz="2800" dirty="0"/>
          </a:p>
        </p:txBody>
      </p:sp>
      <p:pic>
        <p:nvPicPr>
          <p:cNvPr id="219142" name="图片 2"/>
          <p:cNvPicPr>
            <a:picLocks noChangeAspect="1"/>
          </p:cNvPicPr>
          <p:nvPr/>
        </p:nvPicPr>
        <p:blipFill>
          <a:blip r:embed="rId1"/>
          <a:srcRect t="9290" r="3244" b="10203"/>
          <a:stretch>
            <a:fillRect/>
          </a:stretch>
        </p:blipFill>
        <p:spPr>
          <a:xfrm>
            <a:off x="31115" y="1667510"/>
            <a:ext cx="12033885" cy="4480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Char char="•"/>
              <a:defRPr/>
            </a:pP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正则表达式的作用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Char char="–"/>
              <a:defRPr/>
            </a:pP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匹配：更灵活多样的查找字符串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     match()</a:t>
            </a: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、</a:t>
            </a: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search()</a:t>
            </a: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、</a:t>
            </a: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findall()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857250" marR="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   匹配成功后返回</a:t>
            </a: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match</a:t>
            </a: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对象或</a:t>
            </a: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None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857250" marR="0" lvl="2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endParaRPr kumimoji="0" lang="en-US" altLang="zh-CN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Char char="–"/>
              <a:defRPr/>
            </a:pP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分割：更灵活多样的分割字符串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     split()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endParaRPr kumimoji="0" lang="en-US" altLang="zh-CN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Char char="–"/>
              <a:defRPr/>
            </a:pP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替换：更灵活多样的替换字符串</a:t>
            </a:r>
            <a:endParaRPr kumimoji="0" lang="en-US" altLang="zh-CN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defRPr/>
            </a:pP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     sub()</a:t>
            </a:r>
            <a:r>
              <a:rPr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、</a:t>
            </a:r>
            <a:r>
              <a:rPr lang="en-US" altLang="zh-CN" b="1" spc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Consolas" panose="020B0609020204030204" charset="0"/>
                <a:ea typeface="+mn-ea"/>
                <a:sym typeface="+mn-ea"/>
              </a:rPr>
              <a:t>subn()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Char char="–"/>
              <a:defRPr/>
            </a:pP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p>
            <a:r>
              <a:rPr lang="en-US" altLang="zh-CN" sz="2800" dirty="0" smtClean="0"/>
              <a:t>8.2.4 </a:t>
            </a:r>
            <a:r>
              <a:rPr lang="zh-CN" altLang="en-US" sz="2800" dirty="0" smtClean="0"/>
              <a:t>正则表达式</a:t>
            </a:r>
            <a:r>
              <a:rPr lang="zh-CN" altLang="en-US" sz="2800" dirty="0"/>
              <a:t>模块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8.2.4 </a:t>
            </a:r>
            <a:r>
              <a:rPr lang="zh-CN" altLang="en-US" sz="2800" dirty="0" smtClean="0"/>
              <a:t>正则表达式</a:t>
            </a:r>
            <a:r>
              <a:rPr lang="zh-CN" altLang="en-US" sz="2800" dirty="0"/>
              <a:t>模块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764704"/>
            <a:ext cx="7298283" cy="612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第一种方法．</a:t>
            </a:r>
            <a:r>
              <a:rPr lang="en-US" altLang="zh-CN" sz="2400" dirty="0" smtClean="0"/>
              <a:t>re</a:t>
            </a:r>
            <a:r>
              <a:rPr lang="zh-CN" altLang="en-US" sz="2400" dirty="0" smtClean="0"/>
              <a:t>模块</a:t>
            </a:r>
            <a:r>
              <a:rPr lang="zh-CN" altLang="en-US" sz="2400" dirty="0"/>
              <a:t>主要方法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877695"/>
            <a:ext cx="12027535" cy="310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lstStyle/>
          <a:p>
            <a:r>
              <a:rPr lang="en-US" altLang="zh-CN" sz="2800" dirty="0" smtClean="0"/>
              <a:t>8.2.4 </a:t>
            </a:r>
            <a:r>
              <a:rPr lang="zh-CN" altLang="en-US" sz="2800" dirty="0" smtClean="0"/>
              <a:t>正则表达式</a:t>
            </a:r>
            <a:r>
              <a:rPr lang="zh-CN" altLang="en-US" sz="2800" dirty="0"/>
              <a:t>模块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764704"/>
            <a:ext cx="7298283" cy="612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 dirty="0"/>
              <a:t>第一种方法</a:t>
            </a:r>
            <a:r>
              <a:rPr lang="zh-CN" altLang="en-US" sz="2400" dirty="0" smtClean="0"/>
              <a:t>．</a:t>
            </a:r>
            <a:r>
              <a:rPr lang="en-US" altLang="zh-CN" sz="2400" dirty="0" smtClean="0"/>
              <a:t>re</a:t>
            </a:r>
            <a:r>
              <a:rPr lang="zh-CN" altLang="en-US" sz="2400" dirty="0" smtClean="0"/>
              <a:t>模块</a:t>
            </a:r>
            <a:r>
              <a:rPr lang="zh-CN" altLang="en-US" sz="2400" dirty="0"/>
              <a:t>主要方法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565" y="1485900"/>
          <a:ext cx="11876405" cy="5372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9755"/>
                <a:gridCol w="7486650"/>
              </a:tblGrid>
              <a:tr h="38671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方法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功能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89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match(pattern, string[, flags])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尝试从字符串的起始位置匹配一个模式，匹配成功返回一个</a:t>
                      </a:r>
                      <a:r>
                        <a:rPr lang="en-US" sz="1800" kern="100" dirty="0">
                          <a:effectLst/>
                        </a:rPr>
                        <a:t>match</a:t>
                      </a:r>
                      <a:r>
                        <a:rPr lang="zh-CN" sz="1800" kern="100" dirty="0">
                          <a:effectLst/>
                        </a:rPr>
                        <a:t>对象，否则返回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26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search(pattern, string[, flags])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扫描整个字符串并返回第一个成功的匹配，匹配成功返回一个</a:t>
                      </a:r>
                      <a:r>
                        <a:rPr lang="en-US" sz="1800" kern="100" dirty="0">
                          <a:effectLst/>
                        </a:rPr>
                        <a:t>match</a:t>
                      </a:r>
                      <a:r>
                        <a:rPr lang="zh-CN" sz="1800" kern="100" dirty="0">
                          <a:effectLst/>
                        </a:rPr>
                        <a:t>对象，否则返回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111315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sub(pattern, </a:t>
                      </a:r>
                      <a:r>
                        <a:rPr lang="en-US" sz="1800" kern="100" dirty="0" err="1">
                          <a:effectLst/>
                        </a:rPr>
                        <a:t>repl</a:t>
                      </a:r>
                      <a:r>
                        <a:rPr lang="en-US" sz="1800" kern="100" dirty="0">
                          <a:effectLst/>
                        </a:rPr>
                        <a:t>, string[, count=0])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用于替换字符串中的匹配项，返回新字符串。</a:t>
                      </a:r>
                      <a:r>
                        <a:rPr lang="en-US" sz="1800" kern="100" dirty="0">
                          <a:effectLst/>
                        </a:rPr>
                        <a:t>pattern</a:t>
                      </a:r>
                      <a:r>
                        <a:rPr lang="zh-CN" sz="1800" kern="100" dirty="0">
                          <a:effectLst/>
                        </a:rPr>
                        <a:t>是正则表达式的模式字符串。</a:t>
                      </a:r>
                      <a:r>
                        <a:rPr lang="en-US" sz="1800" kern="100" dirty="0" err="1">
                          <a:effectLst/>
                        </a:rPr>
                        <a:t>repl</a:t>
                      </a:r>
                      <a:r>
                        <a:rPr lang="zh-CN" sz="1800" kern="100" dirty="0">
                          <a:effectLst/>
                        </a:rPr>
                        <a:t>表示替换的字符串，也可为一个函数。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是要被查找替换的原始字符串。</a:t>
                      </a:r>
                      <a:r>
                        <a:rPr lang="en-US" sz="1800" kern="100" dirty="0">
                          <a:effectLst/>
                        </a:rPr>
                        <a:t>count</a:t>
                      </a:r>
                      <a:r>
                        <a:rPr lang="zh-CN" sz="1800" kern="100" dirty="0">
                          <a:effectLst/>
                        </a:rPr>
                        <a:t>为模式匹配后替换的最大次数，默认值</a:t>
                      </a:r>
                      <a:r>
                        <a:rPr lang="en-US" sz="1800" kern="100" dirty="0">
                          <a:effectLst/>
                        </a:rPr>
                        <a:t>0</a:t>
                      </a:r>
                      <a:r>
                        <a:rPr lang="zh-CN" sz="1800" kern="100" dirty="0">
                          <a:effectLst/>
                        </a:rPr>
                        <a:t>表示替换所有的匹配。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26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subn(pattern, repl, string[, count=0])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和</a:t>
                      </a:r>
                      <a:r>
                        <a:rPr lang="en-US" sz="1800" kern="100" dirty="0">
                          <a:effectLst/>
                        </a:rPr>
                        <a:t>sub</a:t>
                      </a:r>
                      <a:r>
                        <a:rPr lang="zh-CN" sz="1800" kern="100" dirty="0">
                          <a:effectLst/>
                        </a:rPr>
                        <a:t>类似，但是返回的是新字符串和替换次数的二元组。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89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findall (pattern, string[, flags])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在字符串中找到正则表达式所匹配的所有子串，并返回一个列表，如果没有找到匹配的子串，则返回空列表。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26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finditer(pattern, string[, flags])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和</a:t>
                      </a:r>
                      <a:r>
                        <a:rPr lang="en-US" sz="1800" kern="100" dirty="0" err="1">
                          <a:effectLst/>
                        </a:rPr>
                        <a:t>findall</a:t>
                      </a:r>
                      <a:r>
                        <a:rPr lang="zh-CN" sz="1800" kern="100" dirty="0">
                          <a:effectLst/>
                        </a:rPr>
                        <a:t>类似，在字符串中找到正则表达式所匹配的所有子串，并把它们作为一个迭代器返回。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3276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split(pattern, string[, maxsplit=0])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按照能够匹配的子串将字符串分隔后返回列表。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689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compile(pattern[, flags])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用于编译正则表达式，生成一个正则表达式（</a:t>
                      </a:r>
                      <a:r>
                        <a:rPr lang="en-US" sz="1800" kern="100" dirty="0">
                          <a:effectLst/>
                        </a:rPr>
                        <a:t>Pattern</a:t>
                      </a:r>
                      <a:r>
                        <a:rPr lang="zh-CN" sz="1800" kern="100" dirty="0">
                          <a:effectLst/>
                        </a:rPr>
                        <a:t>）对象，供</a:t>
                      </a:r>
                      <a:r>
                        <a:rPr lang="en-US" sz="1800" kern="100" dirty="0">
                          <a:effectLst/>
                        </a:rPr>
                        <a:t>match()</a:t>
                      </a:r>
                      <a:r>
                        <a:rPr lang="zh-CN" sz="1800" kern="100" dirty="0">
                          <a:effectLst/>
                        </a:rPr>
                        <a:t>和</a:t>
                      </a:r>
                      <a:r>
                        <a:rPr lang="en-US" sz="1800" kern="100" dirty="0">
                          <a:effectLst/>
                        </a:rPr>
                        <a:t>search()</a:t>
                      </a:r>
                      <a:r>
                        <a:rPr lang="zh-CN" sz="1800" kern="100" dirty="0">
                          <a:effectLst/>
                        </a:rPr>
                        <a:t>这两个函数使用。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8.2.1 </a:t>
            </a:r>
            <a:r>
              <a:rPr lang="zh-CN" altLang="en-US" dirty="0" smtClean="0"/>
              <a:t>正则表达式</a:t>
            </a:r>
            <a:r>
              <a:rPr lang="zh-CN" altLang="en-US" dirty="0"/>
              <a:t>语言概述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25" y="1677035"/>
            <a:ext cx="10852150" cy="494538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正则表达式（</a:t>
            </a:r>
            <a:r>
              <a:rPr lang="en-US" altLang="zh-CN" dirty="0"/>
              <a:t>Regular Expression</a:t>
            </a:r>
            <a:r>
              <a:rPr lang="zh-CN" altLang="en-US" dirty="0"/>
              <a:t>）是一种文本模式，包括普通</a:t>
            </a:r>
            <a:r>
              <a:rPr lang="zh-CN" altLang="en-US" dirty="0" smtClean="0"/>
              <a:t>字符和</a:t>
            </a:r>
            <a:r>
              <a:rPr lang="zh-CN" altLang="en-US" dirty="0"/>
              <a:t>特殊字符（称为“元字符”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/>
              <a:t>正则表达式使用单个字符串来描述、匹配一系列符合某个句法</a:t>
            </a:r>
            <a:r>
              <a:rPr lang="zh-CN" altLang="en-US" dirty="0" smtClean="0"/>
              <a:t>规则（</a:t>
            </a:r>
            <a:r>
              <a:rPr lang="zh-CN" altLang="en-US" dirty="0"/>
              <a:t>也成为模式）的字符串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re</a:t>
            </a:r>
            <a:r>
              <a:rPr lang="zh-CN" altLang="en-US" dirty="0"/>
              <a:t>模块使</a:t>
            </a:r>
            <a:r>
              <a:rPr lang="en-US" altLang="zh-CN" dirty="0"/>
              <a:t>Python</a:t>
            </a:r>
            <a:r>
              <a:rPr lang="zh-CN" altLang="en-US" dirty="0"/>
              <a:t>语言拥有了全部的正则表达式功能。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476673"/>
            <a:ext cx="9433048" cy="1728191"/>
          </a:xfrm>
        </p:spPr>
        <p:txBody>
          <a:bodyPr>
            <a:normAutofit/>
          </a:bodyPr>
          <a:lstStyle/>
          <a:p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正则表达式可以包含一些可选标记修饰符来控制匹配的模式，如要多个标记组合使用则可以用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'|'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来指定。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35560" y="1772816"/>
          <a:ext cx="7992888" cy="4248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2876"/>
                <a:gridCol w="6090012"/>
              </a:tblGrid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标记修饰符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含义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re.I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使匹配对大小写不敏感。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re.L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做本地化识别（</a:t>
                      </a: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locale-aware</a:t>
                      </a: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）匹配。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re.M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多行匹配。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re.S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使</a:t>
                      </a: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'.'</a:t>
                      </a: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匹配包括换行在内的任意字符。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96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re.U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根据</a:t>
                      </a: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Unicode</a:t>
                      </a: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字符集解析字符。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9006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re.X</a:t>
                      </a:r>
                      <a:endParaRPr lang="en-US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忽略模式（正则表达式）中的空格，并可以使用</a:t>
                      </a:r>
                      <a:r>
                        <a:rPr lang="en-US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zh-CN" sz="16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注释。</a:t>
                      </a:r>
                      <a:endParaRPr lang="zh-CN" sz="160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95885"/>
            <a:ext cx="11278870" cy="67614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----</a:t>
            </a:r>
            <a:r>
              <a:rPr sz="2800" dirty="0"/>
              <a:t>查找</a:t>
            </a:r>
            <a:r>
              <a:rPr lang="en-US" altLang="zh-CN" sz="2800" dirty="0"/>
              <a:t>---findall</a:t>
            </a:r>
            <a:br>
              <a:rPr lang="en-US" altLang="zh-CN" sz="2800" dirty="0"/>
            </a:br>
            <a:br>
              <a:rPr lang="zh-CN" altLang="en-US" sz="2400" dirty="0"/>
            </a:br>
            <a:r>
              <a:rPr lang="en-US" altLang="zh-CN" sz="2400">
                <a:latin typeface="Consolas" panose="020B0609020204030204" charset="0"/>
                <a:sym typeface="+mn-ea"/>
              </a:rPr>
              <a:t>findall()</a:t>
            </a:r>
            <a:r>
              <a:rPr lang="en-US" sz="2400">
                <a:latin typeface="Consolas" panose="020B0609020204030204" charset="0"/>
                <a:sym typeface="+mn-ea"/>
              </a:rPr>
              <a:t>函数</a:t>
            </a:r>
            <a:br>
              <a:rPr lang="en-US" altLang="en-US" sz="2400" dirty="0">
                <a:latin typeface="Consolas" panose="020B0609020204030204" charset="0"/>
              </a:rPr>
            </a:br>
            <a:r>
              <a:rPr lang="en-US" sz="2400">
                <a:latin typeface="Consolas" panose="020B0609020204030204" charset="0"/>
                <a:sym typeface="+mn-ea"/>
              </a:rPr>
              <a:t>浏览全部字符串，匹配所有合规则的字符串，</a:t>
            </a:r>
            <a:br>
              <a:rPr lang="en-US" altLang="en-US" sz="2400" dirty="0">
                <a:latin typeface="Consolas" panose="020B0609020204030204" charset="0"/>
              </a:rPr>
            </a:br>
            <a:r>
              <a:rPr lang="en-US" sz="24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匹配到的字符串放到一个列表中</a:t>
            </a:r>
            <a:r>
              <a:rPr lang="en-US" sz="2400">
                <a:latin typeface="Consolas" panose="020B0609020204030204" charset="0"/>
                <a:sym typeface="+mn-ea"/>
              </a:rPr>
              <a:t>，未匹配成功返回空列表</a:t>
            </a:r>
            <a:br>
              <a:rPr lang="en-US" altLang="en-US" sz="2400" dirty="0">
                <a:latin typeface="Consolas" panose="020B0609020204030204" charset="0"/>
              </a:rPr>
            </a:br>
            <a:r>
              <a:rPr lang="en-US" sz="2400">
                <a:latin typeface="Consolas" panose="020B0609020204030204" charset="0"/>
                <a:sym typeface="+mn-ea"/>
              </a:rPr>
              <a:t>格式：</a:t>
            </a:r>
            <a:r>
              <a:rPr lang="en-US" altLang="zh-CN" sz="2400">
                <a:latin typeface="Consolas" panose="020B0609020204030204" charset="0"/>
                <a:sym typeface="+mn-ea"/>
              </a:rPr>
              <a:t>findall (pattern, string)</a:t>
            </a:r>
            <a:br>
              <a:rPr lang="en-US" altLang="zh-CN" sz="2400" dirty="0">
                <a:latin typeface="Consolas" panose="020B0609020204030204" charset="0"/>
              </a:rPr>
            </a:br>
            <a:r>
              <a:rPr lang="en-US" altLang="zh-CN" sz="2400">
                <a:latin typeface="Consolas" panose="020B0609020204030204" charset="0"/>
                <a:sym typeface="+mn-ea"/>
              </a:rPr>
              <a:t>pattern</a:t>
            </a:r>
            <a:r>
              <a:rPr lang="en-US" sz="2400">
                <a:latin typeface="Consolas" panose="020B0609020204030204" charset="0"/>
                <a:sym typeface="+mn-ea"/>
              </a:rPr>
              <a:t>： 正则模型</a:t>
            </a:r>
            <a:br>
              <a:rPr lang="en-US" altLang="en-US" sz="2400" dirty="0">
                <a:latin typeface="Consolas" panose="020B0609020204030204" charset="0"/>
              </a:rPr>
            </a:br>
            <a:r>
              <a:rPr lang="en-US" altLang="zh-CN" sz="2400">
                <a:latin typeface="Consolas" panose="020B0609020204030204" charset="0"/>
                <a:sym typeface="+mn-ea"/>
              </a:rPr>
              <a:t>string </a:t>
            </a:r>
            <a:r>
              <a:rPr lang="en-US" sz="2400">
                <a:latin typeface="Consolas" panose="020B0609020204030204" charset="0"/>
                <a:sym typeface="+mn-ea"/>
              </a:rPr>
              <a:t>： 要匹配的字符串</a:t>
            </a:r>
            <a:br>
              <a:rPr lang="en-US" altLang="en-US" sz="2400" dirty="0">
                <a:latin typeface="Consolas" panose="020B0609020204030204" charset="0"/>
              </a:rPr>
            </a:br>
            <a:br>
              <a:rPr lang="en-US" altLang="en-US" sz="2400" dirty="0">
                <a:latin typeface="Consolas" panose="020B0609020204030204" charset="0"/>
              </a:rPr>
            </a:br>
            <a:r>
              <a:rPr lang="en-US" sz="2400">
                <a:latin typeface="Consolas" panose="020B0609020204030204" charset="0"/>
                <a:sym typeface="+mn-ea"/>
              </a:rPr>
              <a:t>注意：一旦匹配成，再次匹配，是从前一次匹配成功的，后面一位开始的，也可以理解为匹配成功的字符串，不在参与下次匹配</a:t>
            </a:r>
            <a:br>
              <a:rPr lang="en-US" altLang="zh-CN" sz="2400" dirty="0">
                <a:latin typeface="Consolas" panose="020B0609020204030204" charset="0"/>
              </a:rPr>
            </a:br>
            <a:br>
              <a:rPr lang="zh-CN" altLang="zh-CN" sz="2800" dirty="0"/>
            </a:b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655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----</a:t>
            </a:r>
            <a:r>
              <a:rPr sz="2800" dirty="0"/>
              <a:t>查找</a:t>
            </a:r>
            <a:r>
              <a:rPr lang="en-US" altLang="zh-CN" sz="2800" dirty="0"/>
              <a:t>---</a:t>
            </a:r>
            <a:r>
              <a:rPr lang="en-US" altLang="zh-CN" sz="2800" dirty="0"/>
              <a:t>findall</a:t>
            </a:r>
            <a:br>
              <a:rPr lang="zh-CN" altLang="en-US" sz="2800" dirty="0"/>
            </a:b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University is Beautiful'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re.findall</a:t>
            </a:r>
            <a:r>
              <a:rPr lang="en-US" altLang="zh-CN" sz="2800">
                <a:sym typeface="+mn-ea"/>
              </a:rPr>
              <a:t>('[a-</a:t>
            </a:r>
            <a:r>
              <a:rPr lang="en-US" altLang="zh-CN" sz="2800" dirty="0" err="1">
                <a:sym typeface="+mn-ea"/>
              </a:rPr>
              <a:t>zA</a:t>
            </a:r>
            <a:r>
              <a:rPr lang="en-US" altLang="zh-CN" sz="2800">
                <a:sym typeface="+mn-ea"/>
              </a:rPr>
              <a:t>-Z]+', str1)   		</a:t>
            </a:r>
            <a:r>
              <a:rPr lang="en-US" altLang="zh-CN" sz="28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找出所有单词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['Soochow', 'University', 'is', 'Beautiful']</a:t>
            </a:r>
            <a:br>
              <a:rPr lang="zh-CN" altLang="zh-CN" sz="2800" dirty="0"/>
            </a:b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655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----</a:t>
            </a:r>
            <a:r>
              <a:rPr sz="2800" dirty="0"/>
              <a:t>查找</a:t>
            </a:r>
            <a:r>
              <a:rPr lang="en-US" altLang="zh-CN" sz="2800" dirty="0"/>
              <a:t>---</a:t>
            </a:r>
            <a:r>
              <a:rPr lang="en-US" altLang="zh-CN" sz="2800">
                <a:sym typeface="+mn-ea"/>
              </a:rPr>
              <a:t>finditer</a:t>
            </a:r>
            <a:br>
              <a:rPr sz="2800">
                <a:sym typeface="+mn-ea"/>
              </a:rPr>
            </a:br>
            <a:br>
              <a:rPr lang="zh-CN" altLang="en-US" sz="2800" dirty="0"/>
            </a:br>
            <a:r>
              <a:rPr lang="zh-CN" altLang="en-US" sz="2400" dirty="0"/>
              <a:t>re.finditer</a:t>
            </a:r>
            <a:br>
              <a:rPr lang="zh-CN" altLang="en-US" sz="2400" dirty="0"/>
            </a:br>
            <a:r>
              <a:rPr lang="zh-CN" altLang="en-US" sz="2400" dirty="0"/>
              <a:t>和 findall 类似，在字符串中找到正则表达式所匹配的所有子串，并把它们作为</a:t>
            </a:r>
            <a:r>
              <a:rPr lang="zh-CN" altLang="en-US" sz="2400" dirty="0">
                <a:solidFill>
                  <a:srgbClr val="FF0000"/>
                </a:solidFill>
              </a:rPr>
              <a:t>一个迭代器返回。</a:t>
            </a:r>
            <a:br>
              <a:rPr lang="zh-CN" altLang="en-US" sz="2400" dirty="0"/>
            </a:br>
            <a:br>
              <a:rPr lang="zh-CN" altLang="en-US" sz="2400" dirty="0"/>
            </a:br>
            <a:r>
              <a:rPr lang="zh-CN" altLang="en-US" sz="2400" dirty="0"/>
              <a:t>re.finditer(pattern, string)</a:t>
            </a:r>
            <a:br>
              <a:rPr lang="zh-CN" altLang="en-US" sz="2400" dirty="0"/>
            </a:br>
            <a:r>
              <a:rPr lang="zh-CN" altLang="en-US" sz="2400" dirty="0"/>
              <a:t>pattern</a:t>
            </a:r>
            <a:r>
              <a:rPr lang="en-US" altLang="zh-CN" sz="2400" dirty="0"/>
              <a:t>:</a:t>
            </a:r>
            <a:r>
              <a:rPr lang="zh-CN" altLang="en-US" sz="2400" dirty="0"/>
              <a:t>匹配的正则表达式</a:t>
            </a:r>
            <a:br>
              <a:rPr lang="zh-CN" altLang="en-US" sz="2400" dirty="0"/>
            </a:br>
            <a:r>
              <a:rPr lang="zh-CN" altLang="en-US" sz="2400" dirty="0"/>
              <a:t>string</a:t>
            </a:r>
            <a:r>
              <a:rPr lang="en-US" altLang="zh-CN" sz="2400" dirty="0"/>
              <a:t>:</a:t>
            </a:r>
            <a:r>
              <a:rPr lang="zh-CN" altLang="en-US" sz="2400" dirty="0"/>
              <a:t>要匹配的字符串。</a:t>
            </a:r>
            <a:br>
              <a:rPr lang="zh-CN" altLang="en-US" sz="2800" dirty="0"/>
            </a:br>
            <a:br>
              <a:rPr lang="zh-CN" altLang="en-US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595"/>
            <a:ext cx="12192000" cy="6587490"/>
          </a:xfrm>
        </p:spPr>
        <p:txBody>
          <a:bodyPr/>
          <a:lstStyle/>
          <a:p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----</a:t>
            </a:r>
            <a:r>
              <a:rPr sz="2800">
                <a:sym typeface="+mn-ea"/>
              </a:rPr>
              <a:t>查找</a:t>
            </a:r>
            <a:r>
              <a:rPr lang="en-US" altLang="zh-CN" sz="2800">
                <a:sym typeface="+mn-ea"/>
              </a:rPr>
              <a:t>---</a:t>
            </a:r>
            <a:r>
              <a:rPr lang="en-US" altLang="zh-CN" sz="2800" dirty="0"/>
              <a:t>finditer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University is Beautiful'</a:t>
            </a:r>
            <a:br>
              <a:rPr lang="zh-CN" altLang="zh-CN" sz="2800" dirty="0"/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re.finditer</a:t>
            </a:r>
            <a:r>
              <a:rPr lang="en-US" altLang="zh-CN" sz="2800">
                <a:sym typeface="+mn-ea"/>
              </a:rPr>
              <a:t>('[a-</a:t>
            </a:r>
            <a:r>
              <a:rPr lang="en-US" altLang="zh-CN" sz="2800" dirty="0" err="1">
                <a:sym typeface="+mn-ea"/>
              </a:rPr>
              <a:t>zA</a:t>
            </a:r>
            <a:r>
              <a:rPr lang="en-US" altLang="zh-CN" sz="2800">
                <a:sym typeface="+mn-ea"/>
              </a:rPr>
              <a:t>-Z]+', str1)		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返回可迭代对象，每项都是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match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对象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&lt;</a:t>
            </a:r>
            <a:r>
              <a:rPr lang="en-US" altLang="zh-CN" sz="2800" dirty="0" err="1">
                <a:sym typeface="+mn-ea"/>
              </a:rPr>
              <a:t>callable_iterator</a:t>
            </a:r>
            <a:r>
              <a:rPr lang="en-US" altLang="zh-CN" sz="2800">
                <a:sym typeface="+mn-ea"/>
              </a:rPr>
              <a:t> object at 0x00000000033686A0&gt;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list(</a:t>
            </a:r>
            <a:r>
              <a:rPr lang="en-US" altLang="zh-CN" sz="2800" dirty="0" err="1">
                <a:sym typeface="+mn-ea"/>
              </a:rPr>
              <a:t>re.finditer</a:t>
            </a:r>
            <a:r>
              <a:rPr lang="en-US" altLang="zh-CN" sz="2800">
                <a:sym typeface="+mn-ea"/>
              </a:rPr>
              <a:t>('[a-</a:t>
            </a:r>
            <a:r>
              <a:rPr lang="en-US" altLang="zh-CN" sz="2800" dirty="0" err="1">
                <a:sym typeface="+mn-ea"/>
              </a:rPr>
              <a:t>zA</a:t>
            </a:r>
            <a:r>
              <a:rPr lang="en-US" altLang="zh-CN" sz="2800">
                <a:sym typeface="+mn-ea"/>
              </a:rPr>
              <a:t>-Z]+', str1))		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将可迭代对象转换为列表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[&lt;_</a:t>
            </a:r>
            <a:r>
              <a:rPr lang="en-US" altLang="zh-CN" sz="2800" dirty="0" err="1">
                <a:sym typeface="+mn-ea"/>
              </a:rPr>
              <a:t>sre.SRE_Match</a:t>
            </a:r>
            <a:r>
              <a:rPr lang="en-US" altLang="zh-CN" sz="2800">
                <a:sym typeface="+mn-ea"/>
              </a:rPr>
              <a:t> object; span=(0, 7), match='Soochow'&gt;, &lt;_</a:t>
            </a:r>
            <a:r>
              <a:rPr lang="en-US" altLang="zh-CN" sz="2800" dirty="0" err="1">
                <a:sym typeface="+mn-ea"/>
              </a:rPr>
              <a:t>sre.SRE_Match</a:t>
            </a:r>
            <a:r>
              <a:rPr lang="en-US" altLang="zh-CN" sz="2800">
                <a:sym typeface="+mn-ea"/>
              </a:rPr>
              <a:t> object; span=(8, 18), match='University'&gt;, &lt;_</a:t>
            </a:r>
            <a:r>
              <a:rPr lang="en-US" altLang="zh-CN" sz="2800" dirty="0" err="1">
                <a:sym typeface="+mn-ea"/>
              </a:rPr>
              <a:t>sre.SRE_Match</a:t>
            </a:r>
            <a:r>
              <a:rPr lang="en-US" altLang="zh-CN" sz="2800">
                <a:sym typeface="+mn-ea"/>
              </a:rPr>
              <a:t> object; span=(19, 21), match='is'&gt;, &lt;_</a:t>
            </a:r>
            <a:r>
              <a:rPr lang="en-US" altLang="zh-CN" sz="2800" dirty="0" err="1">
                <a:sym typeface="+mn-ea"/>
              </a:rPr>
              <a:t>sre.SRE_Match</a:t>
            </a:r>
            <a:r>
              <a:rPr lang="en-US" altLang="zh-CN" sz="2800">
                <a:sym typeface="+mn-ea"/>
              </a:rPr>
              <a:t> object; span=(22, 31), match='Beautiful'&gt;]</a:t>
            </a: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" y="188595"/>
            <a:ext cx="12028805" cy="6334760"/>
          </a:xfrm>
        </p:spPr>
        <p:txBody>
          <a:bodyPr/>
          <a:lstStyle/>
          <a:p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</a:t>
            </a:r>
            <a:r>
              <a:rPr sz="2800">
                <a:sym typeface="+mn-ea"/>
              </a:rPr>
              <a:t>查找</a:t>
            </a:r>
            <a:r>
              <a:rPr lang="en-US" altLang="zh-CN" sz="2800">
                <a:sym typeface="+mn-ea"/>
              </a:rPr>
              <a:t>---</a:t>
            </a:r>
            <a:r>
              <a:rPr lang="en-US" altLang="zh-CN" sz="2800" dirty="0"/>
              <a:t>finditer</a:t>
            </a:r>
            <a:br>
              <a:rPr lang="zh-CN" altLang="en-US" sz="2800" dirty="0"/>
            </a:b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University is Beautiful'</a:t>
            </a:r>
            <a:br>
              <a:rPr lang="zh-CN" altLang="zh-CN" sz="2800" dirty="0"/>
            </a:br>
            <a:br>
              <a:rPr lang="en-US" altLang="zh-CN" sz="2800" dirty="0"/>
            </a:br>
            <a:r>
              <a:rPr lang="en-US" altLang="zh-CN" sz="2800">
                <a:sym typeface="+mn-ea"/>
              </a:rPr>
              <a:t>&gt;&gt;&gt; M = </a:t>
            </a:r>
            <a:r>
              <a:rPr lang="en-US" altLang="zh-CN" sz="2800" dirty="0" err="1">
                <a:sym typeface="+mn-ea"/>
              </a:rPr>
              <a:t>re.finditer</a:t>
            </a:r>
            <a:r>
              <a:rPr lang="en-US" altLang="zh-CN" sz="2800">
                <a:sym typeface="+mn-ea"/>
              </a:rPr>
              <a:t>('[a-</a:t>
            </a:r>
            <a:r>
              <a:rPr lang="en-US" altLang="zh-CN" sz="2800" dirty="0" err="1">
                <a:sym typeface="+mn-ea"/>
              </a:rPr>
              <a:t>zA</a:t>
            </a:r>
            <a:r>
              <a:rPr lang="en-US" altLang="zh-CN" sz="2800">
                <a:sym typeface="+mn-ea"/>
              </a:rPr>
              <a:t>-Z]+', str1)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for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in M:	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遍历可迭代对象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M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，使用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match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对象的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group()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方法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	    </a:t>
            </a:r>
            <a:r>
              <a:rPr lang="en-US" altLang="zh-CN" sz="2800" dirty="0" err="1">
                <a:sym typeface="+mn-ea"/>
              </a:rPr>
              <a:t>i.group</a:t>
            </a:r>
            <a:r>
              <a:rPr lang="en-US" altLang="zh-CN" sz="2800">
                <a:sym typeface="+mn-ea"/>
              </a:rPr>
              <a:t>()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group()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方法后面将详细介绍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'Soochow'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'University'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'is'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'Beautiful'</a:t>
            </a:r>
            <a:br>
              <a:rPr lang="zh-CN" altLang="zh-CN" sz="2800" dirty="0"/>
            </a:b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213" name="内容占位符 2"/>
          <p:cNvSpPr>
            <a:spLocks noGrp="1"/>
          </p:cNvSpPr>
          <p:nvPr>
            <p:ph idx="1"/>
          </p:nvPr>
        </p:nvSpPr>
        <p:spPr>
          <a:xfrm>
            <a:off x="256540" y="62230"/>
            <a:ext cx="11681460" cy="6466840"/>
          </a:xfrm>
        </p:spPr>
        <p:txBody>
          <a:bodyPr vert="horz" wrap="square" lIns="91440" tIns="45720" rIns="91440" bIns="45720" anchor="t">
            <a:normAutofit/>
          </a:bodyPr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 b="1">
                <a:sym typeface="+mn-ea"/>
              </a:rPr>
              <a:t>1</a:t>
            </a:r>
            <a:r>
              <a:rPr b="1">
                <a:sym typeface="+mn-ea"/>
              </a:rPr>
              <a:t>）．	使用</a:t>
            </a:r>
            <a:r>
              <a:rPr lang="en-US" altLang="zh-CN" b="1">
                <a:sym typeface="+mn-ea"/>
              </a:rPr>
              <a:t>re</a:t>
            </a:r>
            <a:r>
              <a:rPr b="1">
                <a:sym typeface="+mn-ea"/>
              </a:rPr>
              <a:t>模块方法</a:t>
            </a:r>
            <a:r>
              <a:rPr lang="en-US" altLang="zh-CN" b="1">
                <a:sym typeface="+mn-ea"/>
              </a:rPr>
              <a:t>---</a:t>
            </a:r>
            <a:r>
              <a:rPr b="1">
                <a:sym typeface="+mn-ea"/>
              </a:rPr>
              <a:t>查找</a:t>
            </a:r>
            <a:r>
              <a:rPr lang="en-US" altLang="zh-CN" b="1">
                <a:sym typeface="+mn-ea"/>
              </a:rPr>
              <a:t>---</a:t>
            </a:r>
            <a:r>
              <a:rPr lang="en-US" altLang="zh-CN" b="1">
                <a:sym typeface="+mn-ea"/>
              </a:rPr>
              <a:t>match</a:t>
            </a:r>
            <a:endParaRPr lang="en-US" altLang="zh-CN" b="1">
              <a:sym typeface="+mn-ea"/>
            </a:endParaRPr>
          </a:p>
          <a:p>
            <a:pPr marL="0" indent="0" eaLnBrk="1" hangingPunct="1">
              <a:spcBef>
                <a:spcPct val="0"/>
              </a:spcBef>
              <a:buSzPct val="70000"/>
              <a:buNone/>
            </a:pPr>
            <a:endParaRPr lang="en-US" altLang="zh-CN" b="1">
              <a:sym typeface="+mn-ea"/>
            </a:endParaRPr>
          </a:p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 sz="2800" dirty="0">
                <a:latin typeface="Consolas" panose="020B0609020204030204" charset="0"/>
              </a:rPr>
              <a:t>match()</a:t>
            </a:r>
            <a:r>
              <a:rPr lang="en-US" altLang="en-US" sz="2800" dirty="0">
                <a:latin typeface="Consolas" panose="020B0609020204030204" charset="0"/>
              </a:rPr>
              <a:t>函数</a:t>
            </a:r>
            <a:endParaRPr lang="en-US" altLang="en-US" sz="2800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en-US" dirty="0">
                <a:latin typeface="Consolas" panose="020B0609020204030204" charset="0"/>
              </a:rPr>
              <a:t>从头匹配一个符合规则的字符串，从起始位置开始匹配，匹配成功返回一个对象，未匹配成功返回</a:t>
            </a:r>
            <a:r>
              <a:rPr lang="en-US" altLang="zh-CN" dirty="0">
                <a:latin typeface="Consolas" panose="020B0609020204030204" charset="0"/>
              </a:rPr>
              <a:t>None</a:t>
            </a:r>
            <a:endParaRPr lang="en-US" altLang="zh-CN" dirty="0">
              <a:latin typeface="Consolas" panose="020B0609020204030204" charset="0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endParaRPr lang="en-US" altLang="zh-CN" sz="2400" dirty="0">
              <a:latin typeface="Consolas" panose="020B0609020204030204" charset="0"/>
            </a:endParaRPr>
          </a:p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 sz="2800" dirty="0">
                <a:latin typeface="Consolas" panose="020B0609020204030204" charset="0"/>
              </a:rPr>
              <a:t>match(pattern, string)</a:t>
            </a:r>
            <a:endParaRPr lang="en-US" altLang="zh-CN" sz="2800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 dirty="0">
                <a:latin typeface="Consolas" panose="020B0609020204030204" charset="0"/>
              </a:rPr>
              <a:t>pattern</a:t>
            </a:r>
            <a:r>
              <a:rPr lang="en-US" altLang="en-US" dirty="0">
                <a:latin typeface="Consolas" panose="020B0609020204030204" charset="0"/>
              </a:rPr>
              <a:t>： 正则模型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 dirty="0">
                <a:latin typeface="Consolas" panose="020B0609020204030204" charset="0"/>
              </a:rPr>
              <a:t>string </a:t>
            </a:r>
            <a:r>
              <a:rPr lang="en-US" altLang="en-US" dirty="0">
                <a:latin typeface="Consolas" panose="020B0609020204030204" charset="0"/>
              </a:rPr>
              <a:t>： 要匹配的字符串</a:t>
            </a:r>
            <a:endParaRPr lang="en-US" altLang="en-US" dirty="0">
              <a:latin typeface="Consolas" panose="020B0609020204030204" charset="0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endParaRPr lang="en-US" altLang="en-US" sz="2400" dirty="0">
              <a:latin typeface="Consolas" panose="020B0609020204030204" charset="0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endParaRPr lang="en-US" altLang="en-US" sz="2400" dirty="0">
              <a:latin typeface="Consolas" panose="020B0609020204030204" charset="0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endParaRPr lang="en-US" altLang="zh-CN" dirty="0">
              <a:latin typeface="Consolas" panose="020B0609020204030204" charset="0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237" name="内容占位符 2"/>
          <p:cNvSpPr>
            <a:spLocks noGrp="1"/>
          </p:cNvSpPr>
          <p:nvPr>
            <p:ph idx="1"/>
          </p:nvPr>
        </p:nvSpPr>
        <p:spPr>
          <a:xfrm>
            <a:off x="249555" y="73660"/>
            <a:ext cx="11820525" cy="6736715"/>
          </a:xfrm>
        </p:spPr>
        <p:txBody>
          <a:bodyPr vert="horz" wrap="square" lIns="91440" tIns="45720" rIns="91440" bIns="45720" anchor="t">
            <a:normAutofit/>
          </a:bodyPr>
          <a:p>
            <a:pPr marL="0" indent="0">
              <a:spcBef>
                <a:spcPct val="0"/>
              </a:spcBef>
              <a:buSzPct val="70000"/>
              <a:buNone/>
            </a:pPr>
            <a:r>
              <a:rPr lang="en-US" altLang="zh-CN" b="1">
                <a:sym typeface="+mn-ea"/>
              </a:rPr>
              <a:t>1</a:t>
            </a:r>
            <a:r>
              <a:rPr b="1">
                <a:sym typeface="+mn-ea"/>
              </a:rPr>
              <a:t>）．	使用</a:t>
            </a:r>
            <a:r>
              <a:rPr lang="en-US" altLang="zh-CN" b="1">
                <a:sym typeface="+mn-ea"/>
              </a:rPr>
              <a:t>re</a:t>
            </a:r>
            <a:r>
              <a:rPr b="1">
                <a:sym typeface="+mn-ea"/>
              </a:rPr>
              <a:t>模块方法</a:t>
            </a:r>
            <a:r>
              <a:rPr lang="en-US" altLang="zh-CN" b="1">
                <a:sym typeface="+mn-ea"/>
              </a:rPr>
              <a:t>---</a:t>
            </a:r>
            <a:r>
              <a:rPr b="1">
                <a:sym typeface="+mn-ea"/>
              </a:rPr>
              <a:t>查找</a:t>
            </a:r>
            <a:r>
              <a:rPr lang="en-US" altLang="zh-CN" b="1">
                <a:sym typeface="+mn-ea"/>
              </a:rPr>
              <a:t>---match</a:t>
            </a:r>
            <a:endParaRPr lang="en-US" altLang="zh-CN" b="1">
              <a:sym typeface="+mn-ea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endParaRPr lang="en-US" altLang="zh-CN" b="1">
              <a:sym typeface="+mn-ea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r>
              <a:rPr lang="en-US" sz="2800" dirty="0">
                <a:latin typeface="Consolas" panose="020B0609020204030204" charset="0"/>
              </a:rPr>
              <a:t>匹配成功re.match方法返回一个匹配的对象，否则返回None。</a:t>
            </a:r>
            <a:endParaRPr lang="en-US" sz="2800" dirty="0">
              <a:latin typeface="Consolas" panose="020B0609020204030204" charset="0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r>
              <a:rPr lang="zh-CN" altLang="en-US" sz="2800" dirty="0">
                <a:latin typeface="Consolas" panose="020B0609020204030204" charset="0"/>
              </a:rPr>
              <a:t>可</a:t>
            </a:r>
            <a:r>
              <a:rPr lang="en-US" sz="2800" dirty="0">
                <a:latin typeface="Consolas" panose="020B0609020204030204" charset="0"/>
              </a:rPr>
              <a:t>使用group(num) 或 groups() 匹配对象函数来获取匹配表达式。</a:t>
            </a:r>
            <a:endParaRPr lang="en-US" sz="2800" dirty="0">
              <a:latin typeface="Consolas" panose="020B0609020204030204" charset="0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endParaRPr lang="en-US" sz="2800" dirty="0">
              <a:latin typeface="Consolas" panose="020B0609020204030204" charset="0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r>
              <a:rPr lang="en-US" sz="2800" dirty="0">
                <a:latin typeface="Consolas" panose="020B0609020204030204" charset="0"/>
              </a:rPr>
              <a:t>group(num=0)匹配的整个表达式的字符串，group() 可以一次输入多个组号，在这种情况下它将返回一个包含那些组所对应值的元组。</a:t>
            </a:r>
            <a:endParaRPr lang="en-US" sz="2800" dirty="0">
              <a:latin typeface="Consolas" panose="020B0609020204030204" charset="0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endParaRPr lang="en-US" sz="2800" dirty="0">
              <a:latin typeface="Consolas" panose="020B0609020204030204" charset="0"/>
            </a:endParaRPr>
          </a:p>
          <a:p>
            <a:pPr marL="0" indent="0">
              <a:spcBef>
                <a:spcPct val="0"/>
              </a:spcBef>
              <a:buSzPct val="70000"/>
              <a:buNone/>
            </a:pPr>
            <a:r>
              <a:rPr lang="en-US" sz="2800" dirty="0">
                <a:latin typeface="Consolas" panose="020B0609020204030204" charset="0"/>
              </a:rPr>
              <a:t>groups()返回一个包含所有小组字符串的元组，从 1 到 所含的小组号。</a:t>
            </a:r>
            <a:endParaRPr lang="en-US" sz="2800" dirty="0">
              <a:latin typeface="Consolas" panose="020B0609020204030204" charset="0"/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" y="188595"/>
            <a:ext cx="12073890" cy="6670040"/>
          </a:xfrm>
        </p:spPr>
        <p:txBody>
          <a:bodyPr/>
          <a:lstStyle/>
          <a:p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</a:t>
            </a:r>
            <a:r>
              <a:rPr sz="2800">
                <a:sym typeface="+mn-ea"/>
              </a:rPr>
              <a:t>查找</a:t>
            </a:r>
            <a:r>
              <a:rPr lang="en-US" altLang="zh-CN" sz="2800">
                <a:sym typeface="+mn-ea"/>
              </a:rPr>
              <a:t>---</a:t>
            </a:r>
            <a:r>
              <a:rPr lang="en-US" altLang="zh-CN" sz="2800" dirty="0"/>
              <a:t>match</a:t>
            </a:r>
            <a:br>
              <a:rPr lang="zh-CN" altLang="en-US" sz="2800" dirty="0"/>
            </a:br>
            <a:br>
              <a:rPr lang="zh-CN" altLang="en-US" sz="2800" dirty="0"/>
            </a:b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sz="2800">
                <a:sym typeface="+mn-ea"/>
              </a:rPr>
              <a:t>&gt;&gt;&gt; print(re.match('www', 'www.baidu.com'))</a:t>
            </a:r>
            <a:br>
              <a:rPr lang="zh-CN" altLang="en-US" sz="2800"/>
            </a:br>
            <a:br>
              <a:rPr lang="zh-CN" altLang="en-US" sz="2800"/>
            </a:br>
            <a:r>
              <a:rPr sz="2800">
                <a:solidFill>
                  <a:schemeClr val="accent2"/>
                </a:solidFill>
                <a:sym typeface="+mn-ea"/>
              </a:rPr>
              <a:t>&lt;re.Match object; span=(0, 3), match='www'&gt;</a:t>
            </a:r>
            <a:br>
              <a:rPr lang="zh-CN" altLang="en-US" sz="2800"/>
            </a:br>
            <a:br>
              <a:rPr lang="zh-CN" altLang="zh-CN" sz="2800" dirty="0"/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" y="188595"/>
            <a:ext cx="12073890" cy="6670040"/>
          </a:xfrm>
        </p:spPr>
        <p:txBody>
          <a:bodyPr/>
          <a:lstStyle/>
          <a:p>
            <a:r>
              <a:rPr sz="2800">
                <a:sym typeface="+mn-ea"/>
              </a:rPr>
              <a:t>&gt;&gt;&gt; </a:t>
            </a:r>
            <a:r>
              <a:rPr sz="2800">
                <a:solidFill>
                  <a:schemeClr val="tx1"/>
                </a:solidFill>
                <a:sym typeface="+mn-ea"/>
              </a:rPr>
              <a:t>line = "Cats are smarter than dogs"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</a:t>
            </a:r>
            <a:r>
              <a:rPr sz="2800">
                <a:solidFill>
                  <a:srgbClr val="FF0000"/>
                </a:solidFill>
                <a:sym typeface="+mn-ea"/>
              </a:rPr>
              <a:t>matchObj = re.match( r'(.*) are (.*) than (.*)', line)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ym typeface="+mn-ea"/>
              </a:rPr>
              <a:t>&gt;&gt;&gt;</a:t>
            </a:r>
            <a:r>
              <a:rPr sz="2800">
                <a:solidFill>
                  <a:schemeClr val="tx1"/>
                </a:solidFill>
                <a:sym typeface="+mn-ea"/>
              </a:rPr>
              <a:t>matchObj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accent2"/>
                </a:solidFill>
                <a:sym typeface="+mn-ea"/>
              </a:rPr>
              <a:t>&lt;re.Match object; span=(0, 26), match='Cats are smarter than dogs'&gt;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matchObj</a:t>
            </a:r>
            <a:r>
              <a:rPr sz="2800">
                <a:solidFill>
                  <a:srgbClr val="FF0000"/>
                </a:solidFill>
                <a:sym typeface="+mn-ea"/>
              </a:rPr>
              <a:t>.group()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'Cats are smarter than dogs'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matchObj</a:t>
            </a:r>
            <a:r>
              <a:rPr sz="2800">
                <a:solidFill>
                  <a:srgbClr val="FF0000"/>
                </a:solidFill>
                <a:sym typeface="+mn-ea"/>
              </a:rPr>
              <a:t>.group(1) </a:t>
            </a:r>
            <a:r>
              <a:rPr sz="2800">
                <a:solidFill>
                  <a:schemeClr val="tx1"/>
                </a:solidFill>
                <a:sym typeface="+mn-ea"/>
              </a:rPr>
              <a:t>       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#</a:t>
            </a:r>
            <a:r>
              <a:rPr sz="2800">
                <a:solidFill>
                  <a:schemeClr val="tx1"/>
                </a:solidFill>
                <a:sym typeface="+mn-ea"/>
              </a:rPr>
              <a:t>返回第一组字符串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'Cats'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matchObj</a:t>
            </a:r>
            <a:r>
              <a:rPr sz="2800">
                <a:solidFill>
                  <a:srgbClr val="FF0000"/>
                </a:solidFill>
                <a:sym typeface="+mn-ea"/>
              </a:rPr>
              <a:t>.group(2)</a:t>
            </a:r>
            <a:r>
              <a:rPr sz="2800">
                <a:solidFill>
                  <a:schemeClr val="tx1"/>
                </a:solidFill>
                <a:sym typeface="+mn-ea"/>
              </a:rPr>
              <a:t>         </a:t>
            </a:r>
            <a:r>
              <a:rPr lang="en-US" altLang="zh-CN" sz="2800">
                <a:sym typeface="+mn-ea"/>
              </a:rPr>
              <a:t>#</a:t>
            </a:r>
            <a:r>
              <a:rPr sz="2800">
                <a:sym typeface="+mn-ea"/>
              </a:rPr>
              <a:t>返回第一组字符串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'smarter'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matchObj</a:t>
            </a:r>
            <a:r>
              <a:rPr sz="2800">
                <a:solidFill>
                  <a:srgbClr val="FF0000"/>
                </a:solidFill>
                <a:sym typeface="+mn-ea"/>
              </a:rPr>
              <a:t>.group(3)</a:t>
            </a:r>
            <a:r>
              <a:rPr sz="2800">
                <a:solidFill>
                  <a:schemeClr val="tx1"/>
                </a:solidFill>
                <a:sym typeface="+mn-ea"/>
              </a:rPr>
              <a:t>        </a:t>
            </a:r>
            <a:r>
              <a:rPr lang="en-US" altLang="zh-CN" sz="2800">
                <a:sym typeface="+mn-ea"/>
              </a:rPr>
              <a:t>#</a:t>
            </a:r>
            <a:r>
              <a:rPr sz="2800">
                <a:sym typeface="+mn-ea"/>
              </a:rPr>
              <a:t>返回第一组字符串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'dogs'</a:t>
            </a:r>
            <a:br>
              <a:rPr lang="zh-CN" altLang="en-US" sz="2800">
                <a:solidFill>
                  <a:schemeClr val="tx1"/>
                </a:solidFill>
              </a:rPr>
            </a:br>
            <a:r>
              <a:rPr sz="2800">
                <a:solidFill>
                  <a:schemeClr val="tx1"/>
                </a:solidFill>
                <a:sym typeface="+mn-ea"/>
              </a:rPr>
              <a:t>&gt;&gt;&gt; matchObj</a:t>
            </a:r>
            <a:r>
              <a:rPr sz="2800">
                <a:solidFill>
                  <a:srgbClr val="FF0000"/>
                </a:solidFill>
                <a:sym typeface="+mn-ea"/>
              </a:rPr>
              <a:t>.groups()    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#</a:t>
            </a:r>
            <a:r>
              <a:rPr lang="en-US" sz="2800">
                <a:latin typeface="Consolas" panose="020B0609020204030204" charset="0"/>
                <a:sym typeface="+mn-ea"/>
              </a:rPr>
              <a:t>返回一个包含所有小组字符串的元组</a:t>
            </a:r>
            <a:br>
              <a:rPr lang="en-US" sz="2800" dirty="0">
                <a:latin typeface="Consolas" panose="020B0609020204030204" charset="0"/>
                <a:sym typeface="+mn-ea"/>
              </a:rPr>
            </a:br>
            <a:r>
              <a:rPr sz="2800">
                <a:solidFill>
                  <a:schemeClr val="accent2"/>
                </a:solidFill>
                <a:sym typeface="+mn-ea"/>
              </a:rPr>
              <a:t>('Cats', 'smarter', 'dogs')</a:t>
            </a:r>
            <a:br>
              <a:rPr lang="zh-CN" altLang="en-US" sz="2800"/>
            </a:br>
            <a:br>
              <a:rPr lang="zh-CN" altLang="zh-CN" sz="2800" dirty="0"/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966470" y="528955"/>
            <a:ext cx="10085070" cy="619125"/>
          </a:xfrm>
          <a:prstGeom prst="rect">
            <a:avLst/>
          </a:prstGeom>
          <a:gradFill flip="none">
            <a:gsLst>
              <a:gs pos="0">
                <a:srgbClr val="FF6600">
                  <a:tint val="66000"/>
                  <a:satMod val="160000"/>
                </a:srgbClr>
              </a:gs>
              <a:gs pos="50000">
                <a:srgbClr val="FF6600">
                  <a:tint val="44500"/>
                  <a:satMod val="160000"/>
                </a:srgbClr>
              </a:gs>
              <a:gs pos="100000">
                <a:srgbClr val="FF66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mpd="sng">
            <a:noFill/>
            <a:prstDash val="solid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正则表达式概述</a:t>
            </a:r>
            <a:endParaRPr kumimoji="0" lang="zh-CN" altLang="en-US" sz="2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06853" name="内容占位符 2"/>
          <p:cNvSpPr>
            <a:spLocks noGrp="1"/>
          </p:cNvSpPr>
          <p:nvPr>
            <p:ph idx="1"/>
          </p:nvPr>
        </p:nvSpPr>
        <p:spPr>
          <a:xfrm>
            <a:off x="966470" y="1449705"/>
            <a:ext cx="9239885" cy="4676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6854" name="图片 2"/>
          <p:cNvPicPr>
            <a:picLocks noChangeAspect="1"/>
          </p:cNvPicPr>
          <p:nvPr/>
        </p:nvPicPr>
        <p:blipFill>
          <a:blip r:embed="rId1"/>
          <a:srcRect r="2263" b="10402"/>
          <a:stretch>
            <a:fillRect/>
          </a:stretch>
        </p:blipFill>
        <p:spPr>
          <a:xfrm>
            <a:off x="966470" y="1449705"/>
            <a:ext cx="1045210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376555"/>
            <a:ext cx="10852150" cy="5964555"/>
          </a:xfrm>
        </p:spPr>
        <p:txBody>
          <a:bodyPr>
            <a:normAutofit lnSpcReduction="20000"/>
          </a:bodyPr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 b="1">
                <a:sym typeface="+mn-ea"/>
              </a:rPr>
              <a:t>1</a:t>
            </a:r>
            <a:r>
              <a:rPr b="1">
                <a:sym typeface="+mn-ea"/>
              </a:rPr>
              <a:t>）．	使用</a:t>
            </a:r>
            <a:r>
              <a:rPr lang="en-US" altLang="zh-CN" b="1">
                <a:sym typeface="+mn-ea"/>
              </a:rPr>
              <a:t>re</a:t>
            </a:r>
            <a:r>
              <a:rPr b="1">
                <a:sym typeface="+mn-ea"/>
              </a:rPr>
              <a:t>模块方法</a:t>
            </a:r>
            <a:r>
              <a:rPr lang="en-US" altLang="zh-CN" b="1">
                <a:sym typeface="+mn-ea"/>
              </a:rPr>
              <a:t>---</a:t>
            </a:r>
            <a:r>
              <a:rPr>
                <a:sym typeface="+mn-ea"/>
              </a:rPr>
              <a:t>查找</a:t>
            </a:r>
            <a:r>
              <a:rPr lang="en-US" altLang="zh-CN">
                <a:sym typeface="+mn-ea"/>
              </a:rPr>
              <a:t>---</a:t>
            </a:r>
            <a:r>
              <a:rPr lang="en-US" altLang="zh-CN" b="1">
                <a:sym typeface="+mn-ea"/>
              </a:rPr>
              <a:t>search</a:t>
            </a:r>
            <a:endParaRPr lang="en-US" altLang="zh-CN" b="1">
              <a:sym typeface="+mn-ea"/>
            </a:endParaRPr>
          </a:p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search()</a:t>
            </a:r>
            <a:r>
              <a:rPr lang="en-US">
                <a:latin typeface="+mn-ea"/>
                <a:ea typeface="+mn-ea"/>
                <a:cs typeface="+mn-ea"/>
                <a:sym typeface="+mn-ea"/>
              </a:rPr>
              <a:t>函数</a:t>
            </a:r>
            <a:endParaRPr lang="en-US" altLang="en-US" dirty="0">
              <a:latin typeface="+mn-ea"/>
              <a:ea typeface="+mn-ea"/>
              <a:cs typeface="+mn-ea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r>
              <a:rPr lang="en-US">
                <a:latin typeface="+mn-ea"/>
                <a:ea typeface="+mn-ea"/>
                <a:cs typeface="+mn-ea"/>
                <a:sym typeface="+mn-ea"/>
              </a:rPr>
              <a:t>浏览全部字符串，匹配第一符合规则的字符串，浏览整个字符串去匹配第一个，未匹配成功返回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None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endParaRPr lang="en-US" altLang="zh-CN" dirty="0">
              <a:latin typeface="+mn-ea"/>
              <a:ea typeface="+mn-ea"/>
              <a:cs typeface="+mn-ea"/>
            </a:endParaRPr>
          </a:p>
          <a:p>
            <a:pPr marL="0" indent="0" eaLnBrk="1" hangingPunct="1">
              <a:spcBef>
                <a:spcPct val="0"/>
              </a:spcBef>
              <a:buSzPct val="70000"/>
              <a:buNone/>
            </a:pPr>
            <a:r>
              <a:rPr lang="en-US">
                <a:latin typeface="+mn-ea"/>
                <a:ea typeface="+mn-ea"/>
                <a:cs typeface="+mn-ea"/>
                <a:sym typeface="+mn-ea"/>
              </a:rPr>
              <a:t>格式：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search (pattern, string, flags=0)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pattern</a:t>
            </a:r>
            <a:r>
              <a:rPr lang="en-US">
                <a:latin typeface="+mn-ea"/>
                <a:ea typeface="+mn-ea"/>
                <a:cs typeface="+mn-ea"/>
                <a:sym typeface="+mn-ea"/>
              </a:rPr>
              <a:t>： 正则模型</a:t>
            </a:r>
            <a:endParaRPr lang="en-US" altLang="en-US" dirty="0">
              <a:latin typeface="+mn-ea"/>
              <a:ea typeface="+mn-ea"/>
              <a:cs typeface="+mn-ea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string </a:t>
            </a:r>
            <a:r>
              <a:rPr lang="en-US">
                <a:latin typeface="+mn-ea"/>
                <a:ea typeface="+mn-ea"/>
                <a:cs typeface="+mn-ea"/>
                <a:sym typeface="+mn-ea"/>
              </a:rPr>
              <a:t>： 要匹配的字符串</a:t>
            </a:r>
            <a:endParaRPr lang="en-US" altLang="en-US" dirty="0">
              <a:latin typeface="+mn-ea"/>
              <a:ea typeface="+mn-ea"/>
              <a:cs typeface="+mn-ea"/>
            </a:endParaRPr>
          </a:p>
          <a:p>
            <a:pPr marL="457200" lvl="1" indent="0" eaLnBrk="1" hangingPunct="1">
              <a:spcBef>
                <a:spcPct val="0"/>
              </a:spcBef>
              <a:buSzPct val="70000"/>
              <a:buNone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falgs </a:t>
            </a:r>
            <a:r>
              <a:rPr lang="en-US">
                <a:latin typeface="+mn-ea"/>
                <a:ea typeface="+mn-ea"/>
                <a:cs typeface="+mn-ea"/>
                <a:sym typeface="+mn-ea"/>
              </a:rPr>
              <a:t>： 匹配模式</a:t>
            </a:r>
            <a:endParaRPr lang="en-US" altLang="en-US" dirty="0">
              <a:latin typeface="+mn-ea"/>
              <a:ea typeface="+mn-ea"/>
              <a:cs typeface="+mn-ea"/>
            </a:endParaRPr>
          </a:p>
          <a:p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53505"/>
          </a:xfrm>
        </p:spPr>
        <p:txBody>
          <a:bodyPr/>
          <a:lstStyle/>
          <a:p>
            <a:r>
              <a:rPr lang="en-US" altLang="zh-CN" sz="2800" dirty="0"/>
              <a:t>1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</a:t>
            </a:r>
            <a:r>
              <a:rPr sz="2800">
                <a:sym typeface="+mn-ea"/>
              </a:rPr>
              <a:t>查找</a:t>
            </a:r>
            <a:r>
              <a:rPr lang="en-US" altLang="zh-CN" sz="2800">
                <a:sym typeface="+mn-ea"/>
              </a:rPr>
              <a:t>---</a:t>
            </a:r>
            <a:r>
              <a:rPr lang="en-US" altLang="zh-CN" sz="2800" dirty="0"/>
              <a:t>search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sz="2800">
                <a:sym typeface="+mn-ea"/>
              </a:rPr>
              <a:t>&gt;&gt;&gt;</a:t>
            </a:r>
            <a:r>
              <a:rPr sz="2800">
                <a:sym typeface="+mn-ea"/>
              </a:rPr>
              <a:t>print(re.search('</a:t>
            </a:r>
            <a:r>
              <a:rPr sz="2800">
                <a:solidFill>
                  <a:srgbClr val="FF0000"/>
                </a:solidFill>
                <a:sym typeface="+mn-ea"/>
              </a:rPr>
              <a:t>www</a:t>
            </a:r>
            <a:r>
              <a:rPr sz="2800">
                <a:sym typeface="+mn-ea"/>
              </a:rPr>
              <a:t>', 'www.baidu.com'))</a:t>
            </a:r>
            <a:br>
              <a:rPr lang="zh-CN" altLang="en-US" sz="2800"/>
            </a:br>
            <a:r>
              <a:rPr sz="2800">
                <a:solidFill>
                  <a:schemeClr val="accent2"/>
                </a:solidFill>
                <a:sym typeface="+mn-ea"/>
              </a:rPr>
              <a:t>&lt;re.Match object; span=(0, 3), match='www'&gt;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r>
              <a:rPr sz="2800">
                <a:sym typeface="+mn-ea"/>
              </a:rPr>
              <a:t>&gt;&gt;&gt;</a:t>
            </a:r>
            <a:r>
              <a:rPr sz="2800">
                <a:sym typeface="+mn-ea"/>
              </a:rPr>
              <a:t>print(re.search(</a:t>
            </a:r>
            <a:r>
              <a:rPr sz="2800">
                <a:solidFill>
                  <a:srgbClr val="FF0000"/>
                </a:solidFill>
                <a:sym typeface="+mn-ea"/>
              </a:rPr>
              <a:t>'com'</a:t>
            </a:r>
            <a:r>
              <a:rPr sz="2800">
                <a:sym typeface="+mn-ea"/>
              </a:rPr>
              <a:t>, 'www.baidu.com'))</a:t>
            </a:r>
            <a:br>
              <a:rPr lang="zh-CN" altLang="en-US" sz="2800"/>
            </a:br>
            <a:r>
              <a:rPr sz="2800">
                <a:solidFill>
                  <a:schemeClr val="accent2"/>
                </a:solidFill>
                <a:sym typeface="+mn-ea"/>
              </a:rPr>
              <a:t>&lt;re.Match object; span=(10, 13), match='com'&gt;</a:t>
            </a:r>
            <a:br>
              <a:rPr lang="zh-CN" altLang="en-US" sz="2800"/>
            </a:br>
            <a:br>
              <a:rPr lang="en-US" altLang="en-US" sz="2800" dirty="0">
                <a:latin typeface="Consolas" panose="020B0609020204030204" charset="0"/>
              </a:rPr>
            </a:br>
            <a:br>
              <a:rPr lang="en-US" altLang="en-US" sz="2800" dirty="0">
                <a:latin typeface="Consolas" panose="020B0609020204030204" charset="0"/>
              </a:rPr>
            </a:br>
            <a:br>
              <a:rPr lang="en-US" sz="2800" b="1" dirty="0">
                <a:solidFill>
                  <a:srgbClr val="FF0000"/>
                </a:solidFill>
                <a:latin typeface="Consolas" panose="020B0609020204030204" charset="0"/>
                <a:sym typeface="+mn-ea"/>
              </a:rPr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535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2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---split</a:t>
            </a:r>
            <a:br>
              <a:rPr lang="zh-CN" altLang="en-US" sz="2800" dirty="0"/>
            </a:br>
            <a:r>
              <a:rPr lang="en-US" altLang="zh-CN" sz="2800">
                <a:latin typeface="Consolas" panose="020B0609020204030204" charset="0"/>
                <a:sym typeface="+mn-ea"/>
              </a:rPr>
              <a:t>split()</a:t>
            </a:r>
            <a:r>
              <a:rPr lang="en-US" sz="2800">
                <a:latin typeface="Consolas" panose="020B0609020204030204" charset="0"/>
                <a:sym typeface="+mn-ea"/>
              </a:rPr>
              <a:t>函数</a:t>
            </a:r>
            <a:br>
              <a:rPr lang="en-US" altLang="en-US" sz="2800" dirty="0">
                <a:latin typeface="Consolas" panose="020B0609020204030204" charset="0"/>
              </a:rPr>
            </a:br>
            <a:r>
              <a:rPr lang="en-US" sz="2800">
                <a:latin typeface="Consolas" panose="020B0609020204030204" charset="0"/>
                <a:sym typeface="+mn-ea"/>
              </a:rPr>
              <a:t>根据正则匹配分割字符串，将匹配到的字符串作为分割标准进行分割，返回分割后的一个列表</a:t>
            </a:r>
            <a:br>
              <a:rPr lang="en-US" altLang="zh-CN" sz="2800" dirty="0">
                <a:latin typeface="Consolas" panose="020B0609020204030204" charset="0"/>
              </a:rPr>
            </a:br>
            <a:r>
              <a:rPr lang="en-US" sz="2800">
                <a:latin typeface="Consolas" panose="020B0609020204030204" charset="0"/>
                <a:sym typeface="+mn-ea"/>
              </a:rPr>
              <a:t>格式：</a:t>
            </a:r>
            <a:r>
              <a:rPr lang="en-US" altLang="zh-CN" sz="2800">
                <a:latin typeface="Consolas" panose="020B0609020204030204" charset="0"/>
                <a:sym typeface="+mn-ea"/>
              </a:rPr>
              <a:t>split(pattern, string, maxsplit=0, flags=0)</a:t>
            </a:r>
            <a:br>
              <a:rPr lang="en-US" altLang="zh-CN" sz="2800" dirty="0">
                <a:latin typeface="Consolas" panose="020B0609020204030204" charset="0"/>
              </a:rPr>
            </a:br>
            <a:r>
              <a:rPr lang="en-US" altLang="zh-CN" sz="2800">
                <a:latin typeface="Consolas" panose="020B0609020204030204" charset="0"/>
                <a:sym typeface="+mn-ea"/>
              </a:rPr>
              <a:t>pattern</a:t>
            </a:r>
            <a:r>
              <a:rPr lang="en-US" sz="2800">
                <a:latin typeface="Consolas" panose="020B0609020204030204" charset="0"/>
                <a:sym typeface="+mn-ea"/>
              </a:rPr>
              <a:t>： 正则模型</a:t>
            </a:r>
            <a:br>
              <a:rPr lang="en-US" altLang="en-US" sz="2800" dirty="0">
                <a:latin typeface="Consolas" panose="020B0609020204030204" charset="0"/>
              </a:rPr>
            </a:br>
            <a:r>
              <a:rPr lang="en-US" altLang="zh-CN" sz="2800">
                <a:latin typeface="Consolas" panose="020B0609020204030204" charset="0"/>
                <a:sym typeface="+mn-ea"/>
              </a:rPr>
              <a:t>string </a:t>
            </a:r>
            <a:r>
              <a:rPr lang="en-US" sz="2800">
                <a:latin typeface="Consolas" panose="020B0609020204030204" charset="0"/>
                <a:sym typeface="+mn-ea"/>
              </a:rPr>
              <a:t>： 要匹配的字符串</a:t>
            </a:r>
            <a:br>
              <a:rPr lang="en-US" altLang="zh-CN" sz="2800" dirty="0">
                <a:latin typeface="Consolas" panose="020B0609020204030204" charset="0"/>
              </a:rPr>
            </a:br>
            <a:r>
              <a:rPr lang="en-US" altLang="zh-CN" sz="2800">
                <a:latin typeface="Consolas" panose="020B0609020204030204" charset="0"/>
                <a:sym typeface="+mn-ea"/>
              </a:rPr>
              <a:t>maxsplit</a:t>
            </a:r>
            <a:r>
              <a:rPr lang="en-US" sz="2800">
                <a:latin typeface="Consolas" panose="020B0609020204030204" charset="0"/>
                <a:sym typeface="+mn-ea"/>
              </a:rPr>
              <a:t>：指定分割个数</a:t>
            </a:r>
            <a:br>
              <a:rPr lang="en-US" altLang="en-US" sz="2800" dirty="0">
                <a:latin typeface="Consolas" panose="020B0609020204030204" charset="0"/>
              </a:rPr>
            </a:br>
            <a:r>
              <a:rPr lang="en-US" altLang="zh-CN" sz="2800">
                <a:latin typeface="Consolas" panose="020B0609020204030204" charset="0"/>
                <a:sym typeface="+mn-ea"/>
              </a:rPr>
              <a:t>falgs </a:t>
            </a:r>
            <a:r>
              <a:rPr lang="en-US" sz="2800">
                <a:latin typeface="Consolas" panose="020B0609020204030204" charset="0"/>
                <a:sym typeface="+mn-ea"/>
              </a:rPr>
              <a:t>： 匹配模式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53505"/>
          </a:xfrm>
        </p:spPr>
        <p:txBody>
          <a:bodyPr/>
          <a:lstStyle/>
          <a:p>
            <a:r>
              <a:rPr lang="en-US" altLang="zh-CN" sz="2800" dirty="0"/>
              <a:t>2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---split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University is Beautiful'</a:t>
            </a:r>
            <a:br>
              <a:rPr lang="zh-CN" altLang="zh-CN" sz="2800" dirty="0"/>
            </a:br>
            <a:br>
              <a:rPr lang="zh-CN" altLang="zh-CN" sz="2800" dirty="0"/>
            </a:br>
            <a:br>
              <a:rPr lang="en-US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re.split</a:t>
            </a:r>
            <a:r>
              <a:rPr lang="en-US" altLang="zh-CN" sz="2800">
                <a:sym typeface="+mn-ea"/>
              </a:rPr>
              <a:t>('\W+', str1)	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'\W'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表示非单词字符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['Soochow', 'University', 'is', 'Beautiful']</a:t>
            </a:r>
            <a:br>
              <a:rPr lang="zh-CN" altLang="zh-CN" sz="2800" dirty="0"/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re.split</a:t>
            </a:r>
            <a:r>
              <a:rPr lang="en-US" altLang="zh-CN" sz="2800">
                <a:sym typeface="+mn-ea"/>
              </a:rPr>
              <a:t>('\W+', str1, 1)	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分隔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1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次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['Soochow', 'University is Beautiful']</a:t>
            </a:r>
            <a:br>
              <a:rPr lang="en-US" altLang="zh-CN" sz="2800">
                <a:sym typeface="+mn-ea"/>
              </a:rPr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1031240"/>
            <a:ext cx="12191365" cy="5826760"/>
          </a:xfrm>
        </p:spPr>
        <p:txBody>
          <a:bodyPr>
            <a:normAutofit/>
          </a:bodyPr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import re                            #导入re模块</a:t>
            </a:r>
            <a:endParaRPr lang="en-US" altLang="zh-CN" b="1">
              <a:latin typeface="+mn-lt"/>
              <a:cs typeface="+mn-lt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text = 'alpha. beta....gamma delta'  </a:t>
            </a:r>
            <a:r>
              <a:rPr lang="en-US" altLang="zh-CN" b="1">
                <a:solidFill>
                  <a:srgbClr val="FF0000"/>
                </a:solidFill>
                <a:latin typeface="+mn-lt"/>
                <a:cs typeface="+mn-lt"/>
                <a:sym typeface="+mn-ea"/>
              </a:rPr>
              <a:t>#测试用的字符串</a:t>
            </a:r>
            <a:endParaRPr lang="en-US" altLang="zh-CN" b="1">
              <a:latin typeface="+mn-lt"/>
              <a:cs typeface="+mn-lt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endParaRPr lang="en-US" altLang="zh-CN" b="1">
              <a:latin typeface="+mn-lt"/>
              <a:cs typeface="+mn-lt"/>
              <a:sym typeface="+mn-ea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re.split('[\. ]+', text)</a:t>
            </a:r>
            <a:r>
              <a:rPr lang="en-US" altLang="zh-CN" b="1">
                <a:solidFill>
                  <a:srgbClr val="FF0000"/>
                </a:solidFill>
                <a:latin typeface="+mn-lt"/>
                <a:cs typeface="+mn-lt"/>
                <a:sym typeface="+mn-ea"/>
              </a:rPr>
              <a:t>#使用指定字符作为分隔符进行分隔</a:t>
            </a:r>
            <a:endParaRPr lang="en-US" altLang="zh-CN" b="1">
              <a:solidFill>
                <a:srgbClr val="FF0000"/>
              </a:solidFill>
              <a:latin typeface="+mn-lt"/>
              <a:cs typeface="+mn-lt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B0F0"/>
                </a:solidFill>
                <a:latin typeface="+mn-lt"/>
                <a:cs typeface="+mn-lt"/>
                <a:sym typeface="+mn-ea"/>
              </a:rPr>
              <a:t>['alpha', 'beta', 'gamma', 'delta']</a:t>
            </a:r>
            <a:endParaRPr lang="en-US" altLang="zh-CN" b="1">
              <a:solidFill>
                <a:srgbClr val="00B0F0"/>
              </a:solidFill>
              <a:latin typeface="+mn-lt"/>
              <a:cs typeface="+mn-lt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endParaRPr lang="en-US" altLang="zh-CN" b="1">
              <a:latin typeface="+mn-lt"/>
              <a:cs typeface="+mn-lt"/>
              <a:sym typeface="+mn-ea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re.split('[\. ]+', text, maxsplit=2)</a:t>
            </a:r>
            <a:r>
              <a:rPr lang="en-US" altLang="zh-CN" b="1">
                <a:solidFill>
                  <a:srgbClr val="FF0000"/>
                </a:solidFill>
                <a:latin typeface="+mn-lt"/>
                <a:cs typeface="+mn-lt"/>
                <a:sym typeface="+mn-ea"/>
              </a:rPr>
              <a:t> #最多分隔2次</a:t>
            </a:r>
            <a:endParaRPr lang="en-US" altLang="zh-CN" b="1">
              <a:latin typeface="+mn-lt"/>
              <a:cs typeface="+mn-lt"/>
            </a:endParaRPr>
          </a:p>
          <a:p>
            <a:pPr defTabSz="914400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B0F0"/>
                </a:solidFill>
                <a:latin typeface="+mn-lt"/>
                <a:cs typeface="+mn-lt"/>
                <a:sym typeface="+mn-ea"/>
              </a:rPr>
              <a:t>['alpha', 'beta', 'gamma delta']</a:t>
            </a:r>
            <a:endParaRPr lang="zh-CN" altLang="en-US" b="1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53505"/>
          </a:xfrm>
        </p:spPr>
        <p:txBody>
          <a:bodyPr/>
          <a:lstStyle/>
          <a:p>
            <a:r>
              <a:rPr lang="en-US" altLang="zh-CN" sz="2800" dirty="0"/>
              <a:t>3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---sub</a:t>
            </a:r>
            <a:br>
              <a:rPr lang="en-US" altLang="zh-CN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university is </a:t>
            </a:r>
            <a:r>
              <a:rPr lang="en-US" altLang="zh-CN" sz="2800" dirty="0" err="1">
                <a:sym typeface="+mn-ea"/>
              </a:rPr>
              <a:t>is</a:t>
            </a:r>
            <a:r>
              <a:rPr lang="en-US" altLang="zh-CN" sz="2800">
                <a:sym typeface="+mn-ea"/>
              </a:rPr>
              <a:t> beautiful'</a:t>
            </a:r>
            <a:br>
              <a:rPr lang="zh-CN" altLang="zh-CN" sz="2800" dirty="0"/>
            </a:br>
            <a:br>
              <a:rPr altLang="zh-CN" sz="2800">
                <a:sym typeface="+mn-ea"/>
              </a:rPr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re.sub</a:t>
            </a:r>
            <a:r>
              <a:rPr lang="en-US" altLang="zh-CN" sz="2800">
                <a:sym typeface="+mn-ea"/>
              </a:rPr>
              <a:t>('Soochow', '</a:t>
            </a:r>
            <a:r>
              <a:rPr lang="en-US" altLang="zh-CN" sz="2800" dirty="0" err="1">
                <a:sym typeface="+mn-ea"/>
              </a:rPr>
              <a:t>SuZhou</a:t>
            </a:r>
            <a:r>
              <a:rPr lang="en-US" altLang="zh-CN" sz="2800">
                <a:sym typeface="+mn-ea"/>
              </a:rPr>
              <a:t>', str1)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字符串替换</a:t>
            </a:r>
            <a:br>
              <a:rPr altLang="zh-CN" sz="2800">
                <a:solidFill>
                  <a:srgbClr val="FF0000"/>
                </a:solidFill>
                <a:sym typeface="+mn-ea"/>
              </a:rPr>
            </a:br>
            <a:r>
              <a:rPr lang="en-US" altLang="zh-CN" sz="280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SuZhou</a:t>
            </a:r>
            <a:r>
              <a:rPr lang="en-US" altLang="zh-CN" sz="2800">
                <a:sym typeface="+mn-ea"/>
              </a:rPr>
              <a:t> University is Beautiful'</a:t>
            </a:r>
            <a:br>
              <a:rPr altLang="zh-CN" sz="2800">
                <a:sym typeface="+mn-ea"/>
              </a:rPr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re.sub</a:t>
            </a:r>
            <a:r>
              <a:rPr lang="en-US" altLang="zh-CN" sz="2800">
                <a:sym typeface="+mn-ea"/>
              </a:rPr>
              <a:t>(r'(\b\w+) \1', r'\1', str1)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去除连续重复单词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'Soochow University is Beautiful'</a:t>
            </a:r>
            <a:br>
              <a:rPr lang="en-US" altLang="zh-CN" sz="2800">
                <a:sym typeface="+mn-ea"/>
              </a:rPr>
            </a:br>
            <a:br>
              <a:rPr lang="en-US" altLang="zh-CN" sz="2800">
                <a:sym typeface="+mn-ea"/>
              </a:rPr>
            </a:br>
            <a:r>
              <a:rPr sz="2800">
                <a:sym typeface="+mn-ea"/>
              </a:rPr>
              <a:t>增加元字符</a:t>
            </a:r>
            <a:r>
              <a:rPr lang="en-US" altLang="zh-CN" sz="2800">
                <a:sym typeface="+mn-ea"/>
              </a:rPr>
              <a:t>\num</a:t>
            </a:r>
            <a:br>
              <a:rPr lang="en-US" altLang="zh-CN" sz="2800">
                <a:sym typeface="+mn-ea"/>
              </a:rPr>
            </a:br>
            <a:r>
              <a:rPr lang="en-US" altLang="zh-CN" sz="2800" dirty="0"/>
              <a:t>\num,</a:t>
            </a:r>
            <a:r>
              <a:rPr sz="2800" dirty="0"/>
              <a:t>此处</a:t>
            </a:r>
            <a:r>
              <a:rPr lang="en-US" altLang="zh-CN" sz="2800" dirty="0"/>
              <a:t>num</a:t>
            </a:r>
            <a:r>
              <a:rPr sz="2800" dirty="0"/>
              <a:t>是一个正整数。例如</a:t>
            </a:r>
            <a:r>
              <a:rPr lang="en-US" altLang="zh-CN" sz="2800" dirty="0"/>
              <a:t>(.)\1</a:t>
            </a:r>
            <a:r>
              <a:rPr sz="2800" dirty="0"/>
              <a:t>匹配两个连续的相同字符。</a:t>
            </a:r>
            <a:br>
              <a:rPr lang="zh-CN" altLang="zh-CN" sz="2800" dirty="0"/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67640"/>
            <a:ext cx="11278235" cy="6690995"/>
          </a:xfrm>
        </p:spPr>
        <p:txBody>
          <a:bodyPr>
            <a:normAutofit/>
          </a:bodyPr>
          <a:p>
            <a:pPr eaLnBrk="1" hangingPunct="1">
              <a:spcBef>
                <a:spcPct val="0"/>
              </a:spcBef>
              <a:buSzPct val="70000"/>
            </a:pPr>
            <a:r>
              <a:rPr lang="en-US" altLang="zh-CN">
                <a:sym typeface="+mn-ea"/>
              </a:rPr>
              <a:t>3</a:t>
            </a:r>
            <a:r>
              <a:rPr>
                <a:sym typeface="+mn-ea"/>
              </a:rPr>
              <a:t>）．	使用</a:t>
            </a:r>
            <a:r>
              <a:rPr lang="en-US" altLang="zh-CN">
                <a:sym typeface="+mn-ea"/>
              </a:rPr>
              <a:t>re</a:t>
            </a:r>
            <a:r>
              <a:rPr>
                <a:sym typeface="+mn-ea"/>
              </a:rPr>
              <a:t>模块方法</a:t>
            </a:r>
            <a:r>
              <a:rPr lang="en-US" altLang="zh-CN">
                <a:sym typeface="+mn-ea"/>
              </a:rPr>
              <a:t>---subn</a:t>
            </a:r>
            <a:endParaRPr lang="en-US" altLang="zh-CN">
              <a:sym typeface="+mn-ea"/>
            </a:endParaRPr>
          </a:p>
          <a:p>
            <a:pPr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subn()</a:t>
            </a:r>
            <a:r>
              <a:rPr lang="en-US">
                <a:latin typeface="Consolas" panose="020B0609020204030204" charset="0"/>
                <a:sym typeface="+mn-ea"/>
              </a:rPr>
              <a:t>函数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>
                <a:latin typeface="Consolas" panose="020B0609020204030204" charset="0"/>
                <a:sym typeface="+mn-ea"/>
              </a:rPr>
              <a:t>替换匹配成功的指定位置字符串</a:t>
            </a:r>
            <a:r>
              <a:rPr lang="en-US" altLang="zh-CN">
                <a:latin typeface="Consolas" panose="020B0609020204030204" charset="0"/>
                <a:sym typeface="+mn-ea"/>
              </a:rPr>
              <a:t>,</a:t>
            </a:r>
            <a:r>
              <a:rPr lang="en-US">
                <a:latin typeface="Consolas" panose="020B0609020204030204" charset="0"/>
                <a:sym typeface="+mn-ea"/>
              </a:rPr>
              <a:t>并且返回替换次数，可以用两个变量分别接受</a:t>
            </a:r>
            <a:endParaRPr lang="en-US" altLang="zh-CN" dirty="0">
              <a:latin typeface="Consolas" panose="020B0609020204030204" charset="0"/>
            </a:endParaRPr>
          </a:p>
          <a:p>
            <a:pPr eaLnBrk="1" hangingPunct="1">
              <a:spcBef>
                <a:spcPct val="0"/>
              </a:spcBef>
              <a:buSzPct val="70000"/>
            </a:pPr>
            <a:r>
              <a:rPr lang="en-US">
                <a:latin typeface="Consolas" panose="020B0609020204030204" charset="0"/>
                <a:sym typeface="+mn-ea"/>
              </a:rPr>
              <a:t>格式：</a:t>
            </a:r>
            <a:r>
              <a:rPr lang="en-US" altLang="zh-CN">
                <a:latin typeface="Consolas" panose="020B0609020204030204" charset="0"/>
                <a:sym typeface="+mn-ea"/>
              </a:rPr>
              <a:t>subn(pattern, repl, string, count=0, flags=0)</a:t>
            </a:r>
            <a:endParaRPr lang="en-US" altLang="zh-CN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pattern</a:t>
            </a:r>
            <a:r>
              <a:rPr lang="en-US">
                <a:latin typeface="Consolas" panose="020B0609020204030204" charset="0"/>
                <a:sym typeface="+mn-ea"/>
              </a:rPr>
              <a:t>： 正则模型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repl   </a:t>
            </a:r>
            <a:r>
              <a:rPr lang="en-US">
                <a:latin typeface="Consolas" panose="020B0609020204030204" charset="0"/>
                <a:sym typeface="+mn-ea"/>
              </a:rPr>
              <a:t>： 要替换的字符串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string </a:t>
            </a:r>
            <a:r>
              <a:rPr lang="en-US">
                <a:latin typeface="Consolas" panose="020B0609020204030204" charset="0"/>
                <a:sym typeface="+mn-ea"/>
              </a:rPr>
              <a:t>： 要匹配的字符串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count  </a:t>
            </a:r>
            <a:r>
              <a:rPr lang="en-US">
                <a:latin typeface="Consolas" panose="020B0609020204030204" charset="0"/>
                <a:sym typeface="+mn-ea"/>
              </a:rPr>
              <a:t>： 指定匹配个数</a:t>
            </a:r>
            <a:endParaRPr lang="en-US" altLang="en-US" dirty="0">
              <a:latin typeface="Consolas" panose="020B0609020204030204" charset="0"/>
            </a:endParaRPr>
          </a:p>
          <a:p>
            <a:pPr lvl="1" eaLnBrk="1" hangingPunct="1">
              <a:spcBef>
                <a:spcPct val="0"/>
              </a:spcBef>
              <a:buSzPct val="70000"/>
            </a:pPr>
            <a:r>
              <a:rPr lang="en-US" altLang="zh-CN">
                <a:latin typeface="Consolas" panose="020B0609020204030204" charset="0"/>
                <a:sym typeface="+mn-ea"/>
              </a:rPr>
              <a:t>flags  </a:t>
            </a:r>
            <a:r>
              <a:rPr lang="en-US">
                <a:latin typeface="Consolas" panose="020B0609020204030204" charset="0"/>
                <a:sym typeface="+mn-ea"/>
              </a:rPr>
              <a:t>： 匹配模式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635" y="167640"/>
            <a:ext cx="11693525" cy="6690995"/>
          </a:xfrm>
        </p:spPr>
        <p:txBody>
          <a:bodyPr>
            <a:normAutofit/>
          </a:bodyPr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endParaRPr lang="en-US" altLang="zh-CN" b="1">
              <a:latin typeface="+mn-lt"/>
              <a:cs typeface="+mn-lt"/>
              <a:sym typeface="+mn-ea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import re</a:t>
            </a:r>
            <a:endParaRPr lang="en-US" altLang="zh-CN" b="1">
              <a:latin typeface="+mn-lt"/>
              <a:cs typeface="+mn-lt"/>
              <a:sym typeface="+mn-ea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s = 'a s d'</a:t>
            </a:r>
            <a:endParaRPr lang="en-US" altLang="zh-CN" b="1">
              <a:latin typeface="+mn-lt"/>
              <a:cs typeface="+mn-lt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re.sub('a|s|d', 'good', s) #字符串替换</a:t>
            </a:r>
            <a:endParaRPr lang="en-US" altLang="zh-CN" b="1">
              <a:latin typeface="+mn-lt"/>
              <a:cs typeface="+mn-lt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solidFill>
                  <a:schemeClr val="accent2"/>
                </a:solidFill>
                <a:latin typeface="+mn-lt"/>
                <a:cs typeface="+mn-lt"/>
                <a:sym typeface="+mn-ea"/>
              </a:rPr>
              <a:t>'good good good'</a:t>
            </a:r>
            <a:r>
              <a:rPr b="1">
                <a:solidFill>
                  <a:schemeClr val="accent2"/>
                </a:solidFill>
                <a:latin typeface="+mn-lt"/>
                <a:cs typeface="+mn-lt"/>
                <a:sym typeface="+mn-ea"/>
              </a:rPr>
              <a:t>、</a:t>
            </a:r>
            <a:endParaRPr b="1">
              <a:solidFill>
                <a:schemeClr val="accent2"/>
              </a:solidFill>
              <a:latin typeface="+mn-lt"/>
              <a:cs typeface="+mn-lt"/>
              <a:sym typeface="+mn-ea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endParaRPr b="1">
              <a:solidFill>
                <a:schemeClr val="accent2"/>
              </a:solidFill>
              <a:latin typeface="+mn-lt"/>
              <a:cs typeface="+mn-lt"/>
              <a:sym typeface="+mn-ea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endParaRPr b="1">
              <a:solidFill>
                <a:schemeClr val="accent2"/>
              </a:solidFill>
              <a:latin typeface="+mn-lt"/>
              <a:cs typeface="+mn-lt"/>
              <a:sym typeface="+mn-ea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s = "It's a very good good idea"</a:t>
            </a:r>
            <a:endParaRPr lang="en-US" altLang="zh-CN" b="1">
              <a:latin typeface="+mn-lt"/>
              <a:cs typeface="+mn-lt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latin typeface="+mn-lt"/>
                <a:cs typeface="+mn-lt"/>
                <a:sym typeface="+mn-ea"/>
              </a:rPr>
              <a:t>&gt;&gt;&gt; re.sub(r'(\b\w+) \1', r'\1', s) #处理连续的重复单词</a:t>
            </a:r>
            <a:endParaRPr lang="en-US" altLang="zh-CN" b="1">
              <a:latin typeface="+mn-lt"/>
              <a:cs typeface="+mn-lt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CN" b="1">
                <a:solidFill>
                  <a:srgbClr val="00B0F0"/>
                </a:solidFill>
                <a:latin typeface="+mn-lt"/>
                <a:cs typeface="+mn-lt"/>
                <a:sym typeface="+mn-ea"/>
              </a:rPr>
              <a:t>"It's a very good idea"</a:t>
            </a:r>
            <a:endParaRPr lang="en-US" altLang="zh-CN" b="1">
              <a:solidFill>
                <a:srgbClr val="00B0F0"/>
              </a:solidFill>
              <a:latin typeface="+mn-lt"/>
              <a:cs typeface="+mn-lt"/>
            </a:endParaRPr>
          </a:p>
          <a:p>
            <a:pPr marL="1905" indent="-1905">
              <a:lnSpc>
                <a:spcPct val="100000"/>
              </a:lnSpc>
              <a:spcBef>
                <a:spcPts val="300"/>
              </a:spcBef>
              <a:buNone/>
            </a:pPr>
            <a:endParaRPr b="1">
              <a:solidFill>
                <a:schemeClr val="accent2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88595"/>
            <a:ext cx="10852150" cy="64535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3</a:t>
            </a:r>
            <a:r>
              <a:rPr sz="2800" dirty="0"/>
              <a:t>）</a:t>
            </a:r>
            <a:r>
              <a:rPr lang="zh-CN" altLang="en-US" sz="2800" dirty="0"/>
              <a:t>．	使用</a:t>
            </a:r>
            <a:r>
              <a:rPr lang="en-US" altLang="zh-CN" sz="2800" dirty="0"/>
              <a:t>re</a:t>
            </a:r>
            <a:r>
              <a:rPr lang="zh-CN" altLang="en-US" sz="2800" dirty="0"/>
              <a:t>模块方法</a:t>
            </a:r>
            <a:r>
              <a:rPr lang="en-US" altLang="zh-CN" sz="2800" dirty="0"/>
              <a:t>---subn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&gt;&gt;&gt; import re</a:t>
            </a:r>
            <a:br>
              <a:rPr lang="zh-CN" altLang="zh-CN" sz="2800" dirty="0"/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str1 = 'Soochow </a:t>
            </a:r>
            <a:r>
              <a:rPr lang="en-US" altLang="zh-CN" sz="2800" dirty="0" err="1">
                <a:sym typeface="+mn-ea"/>
              </a:rPr>
              <a:t>Soochow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dirty="0" err="1">
                <a:sym typeface="+mn-ea"/>
              </a:rPr>
              <a:t>Soochow</a:t>
            </a:r>
            <a:r>
              <a:rPr lang="en-US" altLang="zh-CN" sz="2800">
                <a:sym typeface="+mn-ea"/>
              </a:rPr>
              <a:t>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re.subn</a:t>
            </a:r>
            <a:r>
              <a:rPr lang="en-US" altLang="zh-CN" sz="2800">
                <a:sym typeface="+mn-ea"/>
              </a:rPr>
              <a:t>('</a:t>
            </a:r>
            <a:r>
              <a:rPr lang="en-US" altLang="zh-CN" sz="2800" dirty="0" err="1">
                <a:sym typeface="+mn-ea"/>
              </a:rPr>
              <a:t>Soo</a:t>
            </a:r>
            <a:r>
              <a:rPr lang="en-US" altLang="zh-CN" sz="2800">
                <a:sym typeface="+mn-ea"/>
              </a:rPr>
              <a:t>', 'Su', str1)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返回替换后的新字符串和替换次数的二元组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('Suchow </a:t>
            </a:r>
            <a:r>
              <a:rPr lang="en-US" altLang="zh-CN" sz="2800" dirty="0" err="1">
                <a:sym typeface="+mn-ea"/>
              </a:rPr>
              <a:t>Suchow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 dirty="0" err="1">
                <a:sym typeface="+mn-ea"/>
              </a:rPr>
              <a:t>Suchow</a:t>
            </a:r>
            <a:r>
              <a:rPr lang="en-US" altLang="zh-CN" sz="2800">
                <a:sym typeface="+mn-ea"/>
              </a:rPr>
              <a:t>', 3)</a:t>
            </a:r>
            <a:br>
              <a:rPr lang="zh-CN" altLang="zh-CN" sz="2800" dirty="0"/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404664"/>
            <a:ext cx="10852150" cy="716915"/>
          </a:xfrm>
        </p:spPr>
        <p:txBody>
          <a:bodyPr/>
          <a:lstStyle/>
          <a:p>
            <a:r>
              <a:rPr sz="2800" dirty="0"/>
              <a:t>第二种方法</a:t>
            </a:r>
            <a:r>
              <a:rPr lang="zh-CN" altLang="en-US" sz="2800" dirty="0" smtClean="0"/>
              <a:t>．使用</a:t>
            </a:r>
            <a:r>
              <a:rPr lang="zh-CN" altLang="en-US" sz="2800" dirty="0"/>
              <a:t>正则表达式对象的方法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780" y="1290955"/>
            <a:ext cx="11919585" cy="518096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</a:t>
            </a:r>
            <a:r>
              <a:rPr lang="zh-CN" altLang="en-US" dirty="0" smtClean="0"/>
              <a:t>模块的</a:t>
            </a:r>
            <a:r>
              <a:rPr lang="en-US" altLang="zh-CN" dirty="0" smtClean="0"/>
              <a:t>compile</a:t>
            </a:r>
            <a:r>
              <a:rPr lang="en-US" altLang="zh-CN" dirty="0"/>
              <a:t>()</a:t>
            </a:r>
            <a:r>
              <a:rPr lang="zh-CN" altLang="zh-CN" dirty="0"/>
              <a:t>方法，可以将正则表达式编译生成正则表达式</a:t>
            </a:r>
            <a:r>
              <a:rPr lang="zh-CN" altLang="zh-CN" dirty="0" smtClean="0"/>
              <a:t>对象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正则表达式</a:t>
            </a:r>
            <a:r>
              <a:rPr lang="zh-CN" altLang="en-US" dirty="0"/>
              <a:t>对象的方法和</a:t>
            </a:r>
            <a:r>
              <a:rPr lang="en-US" altLang="zh-CN" dirty="0"/>
              <a:t>re</a:t>
            </a:r>
            <a:r>
              <a:rPr lang="zh-CN" altLang="en-US" dirty="0"/>
              <a:t>模块的方法类似，主要有</a:t>
            </a:r>
            <a:r>
              <a:rPr lang="en-US" altLang="zh-CN" dirty="0"/>
              <a:t>match()</a:t>
            </a:r>
            <a:r>
              <a:rPr lang="zh-CN" altLang="en-US" dirty="0"/>
              <a:t>、</a:t>
            </a:r>
            <a:r>
              <a:rPr lang="en-US" altLang="zh-CN" dirty="0"/>
              <a:t>search()</a:t>
            </a:r>
            <a:r>
              <a:rPr lang="zh-CN" altLang="en-US" dirty="0"/>
              <a:t>、</a:t>
            </a:r>
            <a:r>
              <a:rPr lang="en-US" altLang="zh-CN" dirty="0" err="1"/>
              <a:t>findall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finditer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sub()</a:t>
            </a:r>
            <a:r>
              <a:rPr lang="zh-CN" altLang="en-US" dirty="0"/>
              <a:t>、</a:t>
            </a:r>
            <a:r>
              <a:rPr lang="en-US" altLang="zh-CN" dirty="0" err="1"/>
              <a:t>subn</a:t>
            </a:r>
            <a:r>
              <a:rPr lang="en-US" altLang="zh-CN" dirty="0" smtClean="0"/>
              <a:t>()</a:t>
            </a:r>
            <a:r>
              <a:rPr lang="zh-CN" altLang="zh-CN" dirty="0"/>
              <a:t>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使用</a:t>
            </a:r>
            <a:r>
              <a:rPr lang="zh-CN" altLang="zh-CN" dirty="0"/>
              <a:t>正则表达式对象可以提高字符串处理的速度。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cs typeface="+mn-cs"/>
                <a:sym typeface="+mn-ea"/>
              </a:rPr>
              <a:t>理解正则表达式的网站 </a:t>
            </a:r>
            <a:r>
              <a:rPr lang="en-US" altLang="zh-CN" b="0" spc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cs typeface="+mn-cs"/>
                <a:sym typeface="+mn-ea"/>
                <a:hlinkClick r:id="rId1"/>
              </a:rPr>
              <a:t>https://regexper.com/#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25" y="1309370"/>
            <a:ext cx="10450195" cy="465264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540" y="1621790"/>
            <a:ext cx="11992610" cy="339280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findall</a:t>
            </a:r>
            <a:r>
              <a:t>、</a:t>
            </a:r>
            <a:r>
              <a:rPr lang="en-US" altLang="zh-CN"/>
              <a:t>finditer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561330"/>
          </a:xfrm>
        </p:spPr>
        <p:txBody>
          <a:bodyPr>
            <a:normAutofit lnSpcReduction="10000"/>
          </a:bodyPr>
          <a:p>
            <a:r>
              <a:rPr lang="en-US" altLang="zh-CN">
                <a:sym typeface="+mn-ea"/>
              </a:rPr>
              <a:t>&gt;&gt;&gt; import re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str1 = 'Soochow University is Beautiful'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pat = </a:t>
            </a:r>
            <a:r>
              <a:rPr lang="en-US" altLang="zh-CN" dirty="0" err="1">
                <a:sym typeface="+mn-ea"/>
              </a:rPr>
              <a:t>re.compile</a:t>
            </a:r>
            <a:r>
              <a:rPr lang="en-US" altLang="zh-CN">
                <a:sym typeface="+mn-ea"/>
              </a:rPr>
              <a:t>(r'\b[BS]\w+\b')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以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</a:t>
            </a:r>
            <a:r>
              <a:rPr altLang="zh-CN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</a:t>
            </a:r>
            <a:r>
              <a:rPr altLang="zh-CN">
                <a:solidFill>
                  <a:srgbClr val="FF0000"/>
                </a:solidFill>
                <a:sym typeface="+mn-ea"/>
              </a:rPr>
              <a:t>开头的单词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pat.findall</a:t>
            </a:r>
            <a:r>
              <a:rPr lang="en-US" altLang="zh-CN">
                <a:sym typeface="+mn-ea"/>
              </a:rPr>
              <a:t>(str1)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['Soochow', 'Beautiful']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pat.finditer</a:t>
            </a:r>
            <a:r>
              <a:rPr lang="en-US" altLang="zh-CN">
                <a:sym typeface="+mn-ea"/>
              </a:rPr>
              <a:t>(str1)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返回可迭代对象，由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match</a:t>
            </a:r>
            <a:r>
              <a:rPr altLang="zh-CN">
                <a:solidFill>
                  <a:srgbClr val="FF0000"/>
                </a:solidFill>
                <a:sym typeface="+mn-ea"/>
              </a:rPr>
              <a:t>对象构成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callable_iterator</a:t>
            </a:r>
            <a:r>
              <a:rPr lang="en-US" altLang="zh-CN">
                <a:sym typeface="+mn-ea"/>
              </a:rPr>
              <a:t> object at 0x00000000033686A0&gt;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split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320145" cy="5594350"/>
          </a:xfrm>
        </p:spPr>
        <p:txBody>
          <a:bodyPr>
            <a:normAutofit lnSpcReduction="10000"/>
          </a:bodyPr>
          <a:p>
            <a:r>
              <a:rPr lang="en-US" altLang="zh-CN">
                <a:sym typeface="+mn-ea"/>
              </a:rPr>
              <a:t>&gt;&gt;&gt; import re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pat = </a:t>
            </a:r>
            <a:r>
              <a:rPr lang="en-US" altLang="zh-CN" dirty="0" err="1">
                <a:sym typeface="+mn-ea"/>
              </a:rPr>
              <a:t>re.compile</a:t>
            </a:r>
            <a:r>
              <a:rPr lang="en-US" altLang="zh-CN">
                <a:sym typeface="+mn-ea"/>
              </a:rPr>
              <a:t>('\W+')	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非单词字符</a:t>
            </a:r>
            <a:endParaRPr altLang="zh-CN">
              <a:solidFill>
                <a:srgbClr val="FF0000"/>
              </a:solidFill>
              <a:sym typeface="+mn-ea"/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pat.split</a:t>
            </a:r>
            <a:r>
              <a:rPr lang="en-US" altLang="zh-CN">
                <a:sym typeface="+mn-ea"/>
              </a:rPr>
              <a:t>(str1)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['Soochow', 'University', 'is', 'Beautiful']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match</a:t>
            </a:r>
            <a:r>
              <a:t>、</a:t>
            </a:r>
            <a:r>
              <a:rPr lang="en-US" altLang="zh-CN"/>
              <a:t>search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551170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&gt;&gt;&gt; import re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str1 = 'Soochow University is Beautiful'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pat = </a:t>
            </a:r>
            <a:r>
              <a:rPr lang="en-US" altLang="zh-CN" dirty="0" err="1">
                <a:sym typeface="+mn-ea"/>
              </a:rPr>
              <a:t>re.compile</a:t>
            </a:r>
            <a:r>
              <a:rPr lang="en-US" altLang="zh-CN">
                <a:sym typeface="+mn-ea"/>
              </a:rPr>
              <a:t>(r'\b[BS]\w+\b')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以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</a:t>
            </a:r>
            <a:r>
              <a:rPr altLang="zh-CN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</a:t>
            </a:r>
            <a:r>
              <a:rPr altLang="zh-CN">
                <a:solidFill>
                  <a:srgbClr val="FF0000"/>
                </a:solidFill>
                <a:sym typeface="+mn-ea"/>
              </a:rPr>
              <a:t>开头的单词</a:t>
            </a:r>
            <a:endParaRPr altLang="zh-CN">
              <a:solidFill>
                <a:srgbClr val="FF0000"/>
              </a:solidFill>
              <a:sym typeface="+mn-ea"/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pat.match</a:t>
            </a:r>
            <a:r>
              <a:rPr lang="en-US" altLang="zh-CN">
                <a:sym typeface="+mn-ea"/>
              </a:rPr>
              <a:t>(str1)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&lt;_</a:t>
            </a:r>
            <a:r>
              <a:rPr lang="en-US" altLang="zh-CN" dirty="0" err="1">
                <a:sym typeface="+mn-ea"/>
              </a:rPr>
              <a:t>sre.SRE_Match</a:t>
            </a:r>
            <a:r>
              <a:rPr lang="en-US" altLang="zh-CN">
                <a:sym typeface="+mn-ea"/>
              </a:rPr>
              <a:t> object; span=(0, 7), match='Soochow'&gt;</a:t>
            </a:r>
            <a:endParaRPr lang="en-US" altLang="zh-CN">
              <a:sym typeface="+mn-ea"/>
            </a:endParaRPr>
          </a:p>
          <a:p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pat.search</a:t>
            </a:r>
            <a:r>
              <a:rPr lang="en-US" altLang="zh-CN">
                <a:sym typeface="+mn-ea"/>
              </a:rPr>
              <a:t>(str1)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&lt;_</a:t>
            </a:r>
            <a:r>
              <a:rPr lang="en-US" altLang="zh-CN" dirty="0" err="1">
                <a:sym typeface="+mn-ea"/>
              </a:rPr>
              <a:t>sre.SRE_Match</a:t>
            </a:r>
            <a:r>
              <a:rPr lang="en-US" altLang="zh-CN">
                <a:sym typeface="+mn-ea"/>
              </a:rPr>
              <a:t> object; span=(0, 7), match='Soochow'&gt;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match</a:t>
            </a:r>
            <a:r>
              <a:t>、</a:t>
            </a:r>
            <a:r>
              <a:rPr lang="en-US" altLang="zh-CN"/>
              <a:t>search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320145" cy="5698490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&gt;&gt;&gt; import re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str1 = 'Soochow University is Beautiful'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pat = </a:t>
            </a:r>
            <a:r>
              <a:rPr lang="en-US" altLang="zh-CN" dirty="0" err="1">
                <a:sym typeface="+mn-ea"/>
              </a:rPr>
              <a:t>re.compile</a:t>
            </a:r>
            <a:r>
              <a:rPr lang="en-US" altLang="zh-CN">
                <a:sym typeface="+mn-ea"/>
              </a:rPr>
              <a:t>(r'\b[BS]\w+\b')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	# </a:t>
            </a:r>
            <a:r>
              <a:rPr altLang="zh-CN">
                <a:solidFill>
                  <a:srgbClr val="FF0000"/>
                </a:solidFill>
                <a:sym typeface="+mn-ea"/>
              </a:rPr>
              <a:t>以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</a:t>
            </a:r>
            <a:r>
              <a:rPr altLang="zh-CN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</a:t>
            </a:r>
            <a:r>
              <a:rPr altLang="zh-CN">
                <a:solidFill>
                  <a:srgbClr val="FF0000"/>
                </a:solidFill>
                <a:sym typeface="+mn-ea"/>
              </a:rPr>
              <a:t>开头的单词</a:t>
            </a:r>
            <a:endParaRPr altLang="zh-CN">
              <a:solidFill>
                <a:srgbClr val="FF0000"/>
              </a:solidFill>
              <a:sym typeface="+mn-ea"/>
            </a:endParaRPr>
          </a:p>
          <a:p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pat.sub</a:t>
            </a:r>
            <a:r>
              <a:rPr lang="en-US" altLang="zh-CN">
                <a:sym typeface="+mn-ea"/>
              </a:rPr>
              <a:t>('***', str1)		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以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</a:t>
            </a:r>
            <a:r>
              <a:rPr altLang="zh-CN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</a:t>
            </a:r>
            <a:r>
              <a:rPr altLang="zh-CN">
                <a:solidFill>
                  <a:srgbClr val="FF0000"/>
                </a:solidFill>
                <a:sym typeface="+mn-ea"/>
              </a:rPr>
              <a:t>开头的单词用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***</a:t>
            </a:r>
            <a:r>
              <a:rPr altLang="zh-CN">
                <a:solidFill>
                  <a:srgbClr val="FF0000"/>
                </a:solidFill>
                <a:sym typeface="+mn-ea"/>
              </a:rPr>
              <a:t>替换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'*** University is ***'</a:t>
            </a:r>
            <a:endParaRPr lang="en-US" altLang="zh-CN">
              <a:sym typeface="+mn-ea"/>
            </a:endParaRPr>
          </a:p>
          <a:p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pat.subn</a:t>
            </a:r>
            <a:r>
              <a:rPr lang="en-US" altLang="zh-CN">
                <a:sym typeface="+mn-ea"/>
              </a:rPr>
              <a:t>('***', str1)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('*** University is ***', 2)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620689"/>
            <a:ext cx="10873208" cy="1296144"/>
          </a:xfrm>
        </p:spPr>
        <p:txBody>
          <a:bodyPr>
            <a:noAutofit/>
          </a:bodyPr>
          <a:lstStyle/>
          <a:p>
            <a:r>
              <a:rPr lang="en-US" altLang="zh-CN" dirty="0"/>
              <a:t>match()</a:t>
            </a:r>
            <a:r>
              <a:rPr lang="zh-CN" altLang="en-US" dirty="0"/>
              <a:t>、</a:t>
            </a:r>
            <a:r>
              <a:rPr lang="en-US" altLang="zh-CN" dirty="0"/>
              <a:t>search()</a:t>
            </a:r>
            <a:r>
              <a:rPr lang="zh-CN" altLang="en-US" dirty="0"/>
              <a:t>方法返回的都是</a:t>
            </a:r>
            <a:r>
              <a:rPr lang="en-US" altLang="zh-CN" dirty="0"/>
              <a:t>match</a:t>
            </a:r>
            <a:r>
              <a:rPr lang="zh-CN" altLang="en-US" dirty="0"/>
              <a:t>对象，</a:t>
            </a:r>
            <a:r>
              <a:rPr lang="en-US" altLang="zh-CN" dirty="0" err="1"/>
              <a:t>finditer</a:t>
            </a:r>
            <a:r>
              <a:rPr lang="en-US" altLang="zh-CN" dirty="0"/>
              <a:t>()</a:t>
            </a:r>
            <a:r>
              <a:rPr lang="zh-CN" altLang="en-US" dirty="0"/>
              <a:t>方法返回的则是由</a:t>
            </a:r>
            <a:r>
              <a:rPr lang="en-US" altLang="zh-CN" dirty="0"/>
              <a:t>match</a:t>
            </a:r>
            <a:r>
              <a:rPr lang="zh-CN" altLang="en-US" dirty="0"/>
              <a:t>对象组成的可迭代对象。要查看</a:t>
            </a:r>
            <a:r>
              <a:rPr lang="en-US" altLang="zh-CN" dirty="0"/>
              <a:t>match</a:t>
            </a:r>
            <a:r>
              <a:rPr lang="zh-CN" altLang="en-US" dirty="0"/>
              <a:t>对象里的详细信息，可以通过调用</a:t>
            </a:r>
            <a:r>
              <a:rPr lang="en-US" altLang="zh-CN" dirty="0"/>
              <a:t>match</a:t>
            </a:r>
            <a:r>
              <a:rPr lang="zh-CN" altLang="en-US" dirty="0"/>
              <a:t>对象的方法来实现。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85520" y="2515235"/>
          <a:ext cx="10511155" cy="403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2535"/>
                <a:gridCol w="8008620"/>
              </a:tblGrid>
              <a:tr h="55816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方法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功能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8643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group()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返回匹配的整个表达式的字符串。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5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groups()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返回一个包含匹配的所有子模式内容的元组。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5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groupdict()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返回包含匹配的所有命名子模式内容的字典。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start()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返回指定子模式内容的起始位置。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753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end()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返回指定子模式内容的结束位置。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5816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span()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返回一个包含起始位置和结束位置的元组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0830" y="75565"/>
            <a:ext cx="11809730" cy="6782435"/>
          </a:xfrm>
        </p:spPr>
        <p:txBody>
          <a:bodyPr/>
          <a:lstStyle/>
          <a:p>
            <a:r>
              <a:rPr lang="en-US" altLang="zh-CN" sz="2400">
                <a:sym typeface="+mn-ea"/>
              </a:rPr>
              <a:t>&gt;&gt;&gt; str1 = 'Because had because, so had so'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pat = </a:t>
            </a:r>
            <a:r>
              <a:rPr lang="en-US" altLang="zh-CN" sz="2400" dirty="0" err="1">
                <a:sym typeface="+mn-ea"/>
              </a:rPr>
              <a:t>re.compile</a:t>
            </a:r>
            <a:r>
              <a:rPr lang="en-US" altLang="zh-CN" sz="2400">
                <a:sym typeface="+mn-ea"/>
              </a:rPr>
              <a:t>(r'\b[a-</a:t>
            </a:r>
            <a:r>
              <a:rPr lang="en-US" altLang="zh-CN" sz="2400" dirty="0" err="1">
                <a:sym typeface="+mn-ea"/>
              </a:rPr>
              <a:t>zA</a:t>
            </a:r>
            <a:r>
              <a:rPr lang="en-US" altLang="zh-CN" sz="2400">
                <a:sym typeface="+mn-ea"/>
              </a:rPr>
              <a:t>-Z]{3}\b')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3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个字母的单词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&gt;&gt;&gt; m = </a:t>
            </a:r>
            <a:r>
              <a:rPr lang="en-US" altLang="zh-CN" sz="2400" dirty="0" err="1">
                <a:sym typeface="+mn-ea"/>
              </a:rPr>
              <a:t>pat.search</a:t>
            </a:r>
            <a:r>
              <a:rPr lang="en-US" altLang="zh-CN" sz="2400">
                <a:sym typeface="+mn-ea"/>
              </a:rPr>
              <a:t>(str1)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m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&lt;_</a:t>
            </a:r>
            <a:r>
              <a:rPr lang="en-US" altLang="zh-CN" sz="2400" dirty="0" err="1">
                <a:sym typeface="+mn-ea"/>
              </a:rPr>
              <a:t>sre.SRE_Match</a:t>
            </a:r>
            <a:r>
              <a:rPr lang="en-US" altLang="zh-CN" sz="2400">
                <a:sym typeface="+mn-ea"/>
              </a:rPr>
              <a:t> object; span=(8, 11), match='had'&gt;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m.group</a:t>
            </a:r>
            <a:r>
              <a:rPr lang="en-US" altLang="zh-CN" sz="2400">
                <a:sym typeface="+mn-ea"/>
              </a:rPr>
              <a:t>()	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返回整个模式匹配的字符串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'had'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m.group</a:t>
            </a:r>
            <a:r>
              <a:rPr lang="en-US" altLang="zh-CN" sz="2400">
                <a:sym typeface="+mn-ea"/>
              </a:rPr>
              <a:t>(0)	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返回整个模式匹配的字符串内容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'had'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m.groups</a:t>
            </a:r>
            <a:r>
              <a:rPr lang="en-US" altLang="zh-CN" sz="2400">
                <a:sym typeface="+mn-ea"/>
              </a:rPr>
              <a:t>()	</a:t>
            </a:r>
            <a:r>
              <a:rPr lang="en-US" altLang="zh-CN" sz="2400" smtClean="0">
                <a:sym typeface="+mn-ea"/>
              </a:rPr>
              <a:t>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表达式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r'\b[a-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zA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-Z]{3}\b'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没有子模式，所以为空元组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()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m.start</a:t>
            </a:r>
            <a:r>
              <a:rPr lang="en-US" altLang="zh-CN" sz="2400">
                <a:sym typeface="+mn-ea"/>
              </a:rPr>
              <a:t>()	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匹配到字符串的起始位置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8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m.end</a:t>
            </a:r>
            <a:r>
              <a:rPr lang="en-US" altLang="zh-CN" sz="2400">
                <a:sym typeface="+mn-ea"/>
              </a:rPr>
              <a:t>()	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匹配到字符串的结束位置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11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&gt;&gt;&gt; </a:t>
            </a:r>
            <a:r>
              <a:rPr lang="en-US" altLang="zh-CN" sz="2400" dirty="0" err="1">
                <a:sym typeface="+mn-ea"/>
              </a:rPr>
              <a:t>m.span</a:t>
            </a:r>
            <a:r>
              <a:rPr lang="en-US" altLang="zh-CN" sz="2400">
                <a:sym typeface="+mn-ea"/>
              </a:rPr>
              <a:t>()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(8, 11)</a:t>
            </a:r>
            <a:endParaRPr lang="zh-CN" alt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95325" y="620395"/>
            <a:ext cx="11348085" cy="6050915"/>
          </a:xfrm>
        </p:spPr>
        <p:txBody>
          <a:bodyPr/>
          <a:lstStyle/>
          <a:p>
            <a:r>
              <a:rPr lang="en-US" altLang="zh-CN" sz="2800">
                <a:sym typeface="+mn-ea"/>
              </a:rPr>
              <a:t>&gt;&gt;&gt; m = </a:t>
            </a:r>
            <a:r>
              <a:rPr lang="en-US" altLang="zh-CN" sz="2800" dirty="0" err="1">
                <a:sym typeface="+mn-ea"/>
              </a:rPr>
              <a:t>re.search</a:t>
            </a:r>
            <a:r>
              <a:rPr lang="en-US" altLang="zh-CN" sz="2800">
                <a:sym typeface="+mn-ea"/>
              </a:rPr>
              <a:t>('(\w+)is(\w+)', '</a:t>
            </a:r>
            <a:r>
              <a:rPr lang="en-US" altLang="zh-CN" sz="2800" dirty="0" err="1">
                <a:sym typeface="+mn-ea"/>
              </a:rPr>
              <a:t>SoochowUniversityisBeautiful</a:t>
            </a:r>
            <a:r>
              <a:rPr lang="en-US" altLang="zh-CN" sz="2800">
                <a:sym typeface="+mn-ea"/>
              </a:rPr>
              <a:t>')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(\w+)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为子模式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m.group</a:t>
            </a:r>
            <a:r>
              <a:rPr lang="en-US" altLang="zh-CN" sz="2800">
                <a:sym typeface="+mn-ea"/>
              </a:rPr>
              <a:t>()		</a:t>
            </a:r>
            <a:r>
              <a:rPr lang="en-US" altLang="zh-CN" sz="2800" smtClean="0">
                <a:sym typeface="+mn-ea"/>
              </a:rPr>
              <a:t>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返回整个模式匹配的字符串内容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SoochowUniversityisBeautiful</a:t>
            </a:r>
            <a:r>
              <a:rPr lang="en-US" altLang="zh-CN" sz="2800">
                <a:sym typeface="+mn-ea"/>
              </a:rPr>
              <a:t>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m.groups</a:t>
            </a:r>
            <a:r>
              <a:rPr lang="en-US" altLang="zh-CN" sz="2800">
                <a:sym typeface="+mn-ea"/>
              </a:rPr>
              <a:t>()	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子模式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(\w+)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匹配到两次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('</a:t>
            </a:r>
            <a:r>
              <a:rPr lang="en-US" altLang="zh-CN" sz="2800" dirty="0" err="1">
                <a:sym typeface="+mn-ea"/>
              </a:rPr>
              <a:t>SoochowUniversity</a:t>
            </a:r>
            <a:r>
              <a:rPr lang="en-US" altLang="zh-CN" sz="2800">
                <a:sym typeface="+mn-ea"/>
              </a:rPr>
              <a:t>', 'Beautiful')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m.group</a:t>
            </a:r>
            <a:r>
              <a:rPr lang="en-US" altLang="zh-CN" sz="2800">
                <a:sym typeface="+mn-ea"/>
              </a:rPr>
              <a:t>(0)					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SoochowUniversityisBeautiful</a:t>
            </a:r>
            <a:r>
              <a:rPr lang="en-US" altLang="zh-CN" sz="2800">
                <a:sym typeface="+mn-ea"/>
              </a:rPr>
              <a:t>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m.group</a:t>
            </a:r>
            <a:r>
              <a:rPr lang="en-US" altLang="zh-CN" sz="2800">
                <a:sym typeface="+mn-ea"/>
              </a:rPr>
              <a:t>(1)	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子模式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(\w+)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匹配结果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SoochowUniversity</a:t>
            </a:r>
            <a:r>
              <a:rPr lang="en-US" altLang="zh-CN" sz="2800">
                <a:sym typeface="+mn-ea"/>
              </a:rPr>
              <a:t>'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&gt;&gt;&gt; </a:t>
            </a:r>
            <a:r>
              <a:rPr lang="en-US" altLang="zh-CN" sz="2800" dirty="0" err="1">
                <a:sym typeface="+mn-ea"/>
              </a:rPr>
              <a:t>m.group</a:t>
            </a:r>
            <a:r>
              <a:rPr lang="en-US" altLang="zh-CN" sz="2800">
                <a:sym typeface="+mn-ea"/>
              </a:rPr>
              <a:t>(2)                  </a:t>
            </a:r>
            <a:r>
              <a:rPr lang="en-US" altLang="zh-CN" sz="2800" smtClean="0">
                <a:sym typeface="+mn-ea"/>
              </a:rPr>
              <a:t>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子模式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(\w+)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匹配结果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'Beautiful'</a:t>
            </a:r>
            <a:endParaRPr lang="en-US" altLang="zh-CN" sz="2800" b="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8.3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应用举例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065" y="0"/>
            <a:ext cx="11901805" cy="6782435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8-1】</a:t>
            </a:r>
            <a:r>
              <a:rPr lang="zh-CN" altLang="en-US" sz="2800" dirty="0"/>
              <a:t>编写程序，计算字符串匹配的准确率。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>
                <a:sym typeface="+mn-ea"/>
              </a:rPr>
              <a:t>origin = input("</a:t>
            </a:r>
            <a:r>
              <a:rPr altLang="zh-CN" sz="2800">
                <a:sym typeface="+mn-ea"/>
              </a:rPr>
              <a:t>请输入原文：</a:t>
            </a:r>
            <a:r>
              <a:rPr lang="en-US" altLang="zh-CN" sz="2800">
                <a:sym typeface="+mn-ea"/>
              </a:rPr>
              <a:t>") </a:t>
            </a:r>
            <a:r>
              <a:rPr lang="en-US" altLang="zh-CN" sz="28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origin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为原始字符串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 dirty="0" err="1">
                <a:sym typeface="+mn-ea"/>
              </a:rPr>
              <a:t>userinput</a:t>
            </a:r>
            <a:r>
              <a:rPr lang="en-US" altLang="zh-CN" sz="2800">
                <a:sym typeface="+mn-ea"/>
              </a:rPr>
              <a:t> = input("</a:t>
            </a:r>
            <a:r>
              <a:rPr altLang="zh-CN" sz="2800">
                <a:sym typeface="+mn-ea"/>
              </a:rPr>
              <a:t>请用户输入：</a:t>
            </a:r>
            <a:r>
              <a:rPr lang="en-US" altLang="zh-CN" sz="2800">
                <a:sym typeface="+mn-ea"/>
              </a:rPr>
              <a:t>") </a:t>
            </a:r>
            <a:r>
              <a:rPr lang="en-US" altLang="zh-CN" sz="2800" smtClean="0">
                <a:solidFill>
                  <a:srgbClr val="FF0000"/>
                </a:solidFill>
                <a:sym typeface="+mn-ea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sym typeface="+mn-ea"/>
              </a:rPr>
              <a:t>userinput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为用户输入字符串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 = 0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if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(origin) !=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dirty="0" err="1">
                <a:sym typeface="+mn-ea"/>
              </a:rPr>
              <a:t>userinput</a:t>
            </a:r>
            <a:r>
              <a:rPr lang="en-US" altLang="zh-CN" sz="2800">
                <a:sym typeface="+mn-ea"/>
              </a:rPr>
              <a:t>):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print("</a:t>
            </a:r>
            <a:r>
              <a:rPr altLang="zh-CN" sz="2800">
                <a:sym typeface="+mn-ea"/>
              </a:rPr>
              <a:t>对不起，输入的内容长度和原文必须相等！</a:t>
            </a:r>
            <a:r>
              <a:rPr lang="en-US" altLang="zh-CN" sz="2800">
                <a:sym typeface="+mn-ea"/>
              </a:rPr>
              <a:t>")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else: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for </a:t>
            </a:r>
            <a:r>
              <a:rPr lang="en-US" altLang="zh-CN" sz="2800" dirty="0" err="1">
                <a:sym typeface="+mn-ea"/>
              </a:rPr>
              <a:t>origin_ch</a:t>
            </a:r>
            <a:r>
              <a:rPr lang="en-US" altLang="zh-CN" sz="2800">
                <a:sym typeface="+mn-ea"/>
              </a:rPr>
              <a:t>, </a:t>
            </a:r>
            <a:r>
              <a:rPr lang="en-US" altLang="zh-CN" sz="2800" dirty="0" err="1">
                <a:sym typeface="+mn-ea"/>
              </a:rPr>
              <a:t>user_ch</a:t>
            </a:r>
            <a:r>
              <a:rPr lang="en-US" altLang="zh-CN" sz="2800">
                <a:sym typeface="+mn-ea"/>
              </a:rPr>
              <a:t> in zip(origin, </a:t>
            </a:r>
            <a:r>
              <a:rPr lang="en-US" altLang="zh-CN" sz="2800" dirty="0" err="1">
                <a:sym typeface="+mn-ea"/>
              </a:rPr>
              <a:t>userinput</a:t>
            </a:r>
            <a:r>
              <a:rPr lang="en-US" altLang="zh-CN" sz="2800">
                <a:sym typeface="+mn-ea"/>
              </a:rPr>
              <a:t>):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if </a:t>
            </a:r>
            <a:r>
              <a:rPr lang="en-US" altLang="zh-CN" sz="2800" dirty="0" err="1">
                <a:sym typeface="+mn-ea"/>
              </a:rPr>
              <a:t>origin_ch</a:t>
            </a:r>
            <a:r>
              <a:rPr lang="en-US" altLang="zh-CN" sz="2800">
                <a:sym typeface="+mn-ea"/>
              </a:rPr>
              <a:t> == </a:t>
            </a:r>
            <a:r>
              <a:rPr lang="en-US" altLang="zh-CN" sz="2800" dirty="0" err="1">
                <a:sym typeface="+mn-ea"/>
              </a:rPr>
              <a:t>user_ch</a:t>
            </a:r>
            <a:r>
              <a:rPr lang="en-US" altLang="zh-CN" sz="2800">
                <a:sym typeface="+mn-ea"/>
              </a:rPr>
              <a:t>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    </a:t>
            </a: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 += 1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rate = </a:t>
            </a:r>
            <a:r>
              <a:rPr lang="en-US" altLang="zh-CN" sz="2800" dirty="0" err="1">
                <a:sym typeface="+mn-ea"/>
              </a:rPr>
              <a:t>num</a:t>
            </a:r>
            <a:r>
              <a:rPr lang="en-US" altLang="zh-CN" sz="2800">
                <a:sym typeface="+mn-ea"/>
              </a:rPr>
              <a:t> /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(origin)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print("</a:t>
            </a:r>
            <a:r>
              <a:rPr altLang="zh-CN" sz="2800">
                <a:sym typeface="+mn-ea"/>
              </a:rPr>
              <a:t>准确率为：</a:t>
            </a:r>
            <a:r>
              <a:rPr lang="en-US" altLang="zh-CN" sz="2800">
                <a:sym typeface="+mn-ea"/>
              </a:rPr>
              <a:t>", rate)</a:t>
            </a: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60648"/>
            <a:ext cx="10852150" cy="716915"/>
          </a:xfrm>
        </p:spPr>
        <p:txBody>
          <a:bodyPr/>
          <a:lstStyle/>
          <a:p>
            <a:r>
              <a:rPr lang="en-US" altLang="zh-CN" dirty="0" smtClean="0"/>
              <a:t>8.2.2 </a:t>
            </a:r>
            <a:r>
              <a:rPr lang="zh-CN" altLang="en-US" dirty="0" smtClean="0"/>
              <a:t>正则表达式</a:t>
            </a:r>
            <a:r>
              <a:rPr lang="zh-CN" altLang="en-US" dirty="0"/>
              <a:t>元字符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80728"/>
            <a:ext cx="10970691" cy="756687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sz="3800" dirty="0"/>
              <a:t>有一些字符比较特殊，它们和自身并不匹配（想象一下前面介绍的转义字符），这类字符一般我们称之为元字符</a:t>
            </a:r>
            <a:r>
              <a:rPr lang="zh-CN" altLang="en-US" sz="3800" dirty="0" smtClean="0"/>
              <a:t>。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07568" y="1738327"/>
          <a:ext cx="8641080" cy="4895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3636"/>
                <a:gridCol w="6767324"/>
              </a:tblGrid>
              <a:tr h="33401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元字符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含义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匹配除换行符以外的任何单个字符。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6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^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匹配以</a:t>
                      </a:r>
                      <a:r>
                        <a:rPr lang="en-US" sz="1800" kern="100" dirty="0">
                          <a:effectLst/>
                        </a:rPr>
                        <a:t>^</a:t>
                      </a:r>
                      <a:r>
                        <a:rPr lang="zh-CN" sz="1800" kern="100" dirty="0">
                          <a:effectLst/>
                        </a:rPr>
                        <a:t>后面的字符开头的字符串。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$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匹配以</a:t>
                      </a:r>
                      <a:r>
                        <a:rPr lang="en-US" sz="1800" kern="100" dirty="0">
                          <a:effectLst/>
                        </a:rPr>
                        <a:t>$</a:t>
                      </a:r>
                      <a:r>
                        <a:rPr lang="zh-CN" sz="1800" kern="100" dirty="0">
                          <a:effectLst/>
                        </a:rPr>
                        <a:t>前面的字符结束的字符串。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*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匹配位于</a:t>
                      </a:r>
                      <a:r>
                        <a:rPr lang="en-US" sz="1800" kern="100" dirty="0">
                          <a:effectLst/>
                        </a:rPr>
                        <a:t>*</a:t>
                      </a:r>
                      <a:r>
                        <a:rPr lang="zh-CN" sz="1800" kern="100" dirty="0">
                          <a:effectLst/>
                        </a:rPr>
                        <a:t>之前重复出现任意多次（包括</a:t>
                      </a:r>
                      <a:r>
                        <a:rPr lang="en-US" sz="1800" kern="100" dirty="0">
                          <a:effectLst/>
                        </a:rPr>
                        <a:t>0</a:t>
                      </a:r>
                      <a:r>
                        <a:rPr lang="zh-CN" sz="1800" kern="100" dirty="0">
                          <a:effectLst/>
                        </a:rPr>
                        <a:t>次）的字符，等价于</a:t>
                      </a:r>
                      <a:r>
                        <a:rPr lang="en-US" sz="1800" kern="100" dirty="0">
                          <a:effectLst/>
                        </a:rPr>
                        <a:t>{0,}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+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匹配位于</a:t>
                      </a:r>
                      <a:r>
                        <a:rPr lang="en-US" sz="1800" kern="100" dirty="0">
                          <a:effectLst/>
                        </a:rPr>
                        <a:t>+</a:t>
                      </a:r>
                      <a:r>
                        <a:rPr lang="zh-CN" sz="1800" kern="100" dirty="0">
                          <a:effectLst/>
                        </a:rPr>
                        <a:t>之前重复出现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次或多次的字符，等价于</a:t>
                      </a:r>
                      <a:r>
                        <a:rPr lang="en-US" sz="1800" kern="100" dirty="0">
                          <a:effectLst/>
                        </a:rPr>
                        <a:t>{1,}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66864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?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匹配位于</a:t>
                      </a:r>
                      <a:r>
                        <a:rPr lang="en-US" sz="1800" kern="100" dirty="0">
                          <a:effectLst/>
                        </a:rPr>
                        <a:t>?</a:t>
                      </a:r>
                      <a:r>
                        <a:rPr lang="zh-CN" sz="1800" kern="100" dirty="0">
                          <a:effectLst/>
                        </a:rPr>
                        <a:t>之前的</a:t>
                      </a:r>
                      <a:r>
                        <a:rPr lang="en-US" sz="1800" kern="100" dirty="0">
                          <a:effectLst/>
                        </a:rPr>
                        <a:t>0</a:t>
                      </a:r>
                      <a:r>
                        <a:rPr lang="zh-CN" sz="1800" kern="100" dirty="0">
                          <a:effectLst/>
                        </a:rPr>
                        <a:t>个或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个字符。该元字符可以和其它元字符（</a:t>
                      </a:r>
                      <a:r>
                        <a:rPr lang="en-US" sz="1800" kern="100" dirty="0">
                          <a:effectLst/>
                        </a:rPr>
                        <a:t>*</a:t>
                      </a:r>
                      <a:r>
                        <a:rPr lang="zh-CN" sz="1800" kern="100" dirty="0">
                          <a:effectLst/>
                        </a:rPr>
                        <a:t>、</a:t>
                      </a:r>
                      <a:r>
                        <a:rPr lang="en-US" sz="1800" kern="100" dirty="0">
                          <a:effectLst/>
                        </a:rPr>
                        <a:t>+</a:t>
                      </a:r>
                      <a:r>
                        <a:rPr lang="zh-CN" sz="1800" kern="100" dirty="0">
                          <a:effectLst/>
                        </a:rPr>
                        <a:t>、</a:t>
                      </a:r>
                      <a:r>
                        <a:rPr lang="en-US" sz="1800" kern="100" dirty="0">
                          <a:effectLst/>
                        </a:rPr>
                        <a:t>?</a:t>
                      </a:r>
                      <a:r>
                        <a:rPr lang="zh-CN" sz="1800" kern="100" dirty="0">
                          <a:effectLst/>
                        </a:rPr>
                        <a:t>、</a:t>
                      </a:r>
                      <a:r>
                        <a:rPr lang="en-US" sz="1800" kern="100" dirty="0">
                          <a:effectLst/>
                        </a:rPr>
                        <a:t>{n,}</a:t>
                      </a:r>
                      <a:r>
                        <a:rPr lang="zh-CN" sz="1800" kern="100" dirty="0">
                          <a:effectLst/>
                        </a:rPr>
                        <a:t>、</a:t>
                      </a:r>
                      <a:r>
                        <a:rPr lang="en-US" sz="1800" kern="100" dirty="0">
                          <a:effectLst/>
                        </a:rPr>
                        <a:t>{</a:t>
                      </a:r>
                      <a:r>
                        <a:rPr lang="en-US" sz="1800" kern="100" dirty="0" err="1">
                          <a:effectLst/>
                        </a:rPr>
                        <a:t>m,n</a:t>
                      </a:r>
                      <a:r>
                        <a:rPr lang="en-US" sz="1800" kern="100" dirty="0">
                          <a:effectLst/>
                        </a:rPr>
                        <a:t>}</a:t>
                      </a:r>
                      <a:r>
                        <a:rPr lang="zh-CN" sz="1800" kern="100" dirty="0">
                          <a:effectLst/>
                        </a:rPr>
                        <a:t>）配合使用，表示“非贪心”匹配模式。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\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表示位于</a:t>
                      </a:r>
                      <a:r>
                        <a:rPr lang="en-US" sz="1800" kern="100" dirty="0">
                          <a:effectLst/>
                        </a:rPr>
                        <a:t>\</a:t>
                      </a:r>
                      <a:r>
                        <a:rPr lang="zh-CN" sz="1800" kern="100" dirty="0">
                          <a:effectLst/>
                        </a:rPr>
                        <a:t>之后的字符为转义字符。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|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匹配位于</a:t>
                      </a:r>
                      <a:r>
                        <a:rPr lang="en-US" sz="1800" kern="100" dirty="0">
                          <a:effectLst/>
                        </a:rPr>
                        <a:t>|</a:t>
                      </a:r>
                      <a:r>
                        <a:rPr lang="zh-CN" sz="1800" kern="100" dirty="0">
                          <a:effectLst/>
                        </a:rPr>
                        <a:t>之前或之后的字符。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匹配指定范围内的任意字符。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[]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匹配位于</a:t>
                      </a:r>
                      <a:r>
                        <a:rPr lang="en-US" sz="1800" kern="100" dirty="0">
                          <a:effectLst/>
                        </a:rPr>
                        <a:t>[]</a:t>
                      </a:r>
                      <a:r>
                        <a:rPr lang="zh-CN" sz="1800" kern="100" dirty="0">
                          <a:effectLst/>
                        </a:rPr>
                        <a:t>中的任意一个字符。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{m,n}</a:t>
                      </a:r>
                      <a:endParaRPr lang="zh-CN" sz="18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匹配</a:t>
                      </a:r>
                      <a:r>
                        <a:rPr lang="en-US" sz="1800" kern="100" dirty="0">
                          <a:effectLst/>
                        </a:rPr>
                        <a:t>{ }</a:t>
                      </a:r>
                      <a:r>
                        <a:rPr lang="zh-CN" sz="1800" kern="100" dirty="0">
                          <a:effectLst/>
                        </a:rPr>
                        <a:t>之前的字符最少</a:t>
                      </a:r>
                      <a:r>
                        <a:rPr lang="en-US" sz="1800" kern="100" dirty="0">
                          <a:effectLst/>
                        </a:rPr>
                        <a:t>m</a:t>
                      </a:r>
                      <a:r>
                        <a:rPr lang="zh-CN" sz="1800" kern="100" dirty="0">
                          <a:effectLst/>
                        </a:rPr>
                        <a:t>次，最多</a:t>
                      </a:r>
                      <a:r>
                        <a:rPr lang="en-US" sz="1800" kern="100" dirty="0">
                          <a:effectLst/>
                        </a:rPr>
                        <a:t>n</a:t>
                      </a:r>
                      <a:r>
                        <a:rPr lang="zh-CN" sz="1800" kern="100" dirty="0">
                          <a:effectLst/>
                        </a:rPr>
                        <a:t>次。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343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()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将位于</a:t>
                      </a:r>
                      <a:r>
                        <a:rPr lang="en-US" sz="1800" kern="100" dirty="0">
                          <a:effectLst/>
                        </a:rPr>
                        <a:t>()</a:t>
                      </a:r>
                      <a:r>
                        <a:rPr lang="zh-CN" sz="1800" kern="100" dirty="0">
                          <a:effectLst/>
                        </a:rPr>
                        <a:t>内的内容作为一个整体来对待，相当于子模式。</a:t>
                      </a:r>
                      <a:endParaRPr lang="zh-CN" sz="18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8585"/>
            <a:ext cx="12121515" cy="6750050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8-2】</a:t>
            </a:r>
            <a:r>
              <a:rPr lang="zh-CN" altLang="en-US" sz="2800" dirty="0"/>
              <a:t>编写程序，生成包含</a:t>
            </a:r>
            <a:r>
              <a:rPr lang="en-US" altLang="zh-CN" sz="2800" dirty="0"/>
              <a:t>1000</a:t>
            </a:r>
            <a:r>
              <a:rPr lang="zh-CN" altLang="en-US" sz="2800" dirty="0"/>
              <a:t>个随机字符的字符串，统计每个字符的出现次数。</a:t>
            </a:r>
            <a:br>
              <a:rPr lang="zh-CN" altLang="en-US" sz="2800" dirty="0"/>
            </a:br>
            <a:r>
              <a:rPr lang="en-US" altLang="zh-CN" sz="2800">
                <a:sym typeface="+mn-ea"/>
              </a:rPr>
              <a:t>import string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import random</a:t>
            </a: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chs</a:t>
            </a:r>
            <a:r>
              <a:rPr lang="en-US" altLang="zh-CN" sz="2800">
                <a:sym typeface="+mn-ea"/>
              </a:rPr>
              <a:t> = </a:t>
            </a:r>
            <a:r>
              <a:rPr lang="en-US" altLang="zh-CN" sz="2800" dirty="0" err="1">
                <a:sym typeface="+mn-ea"/>
              </a:rPr>
              <a:t>string.ascii_letters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字符集，包含大小写共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52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个字符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x = [</a:t>
            </a:r>
            <a:r>
              <a:rPr lang="en-US" altLang="zh-CN" sz="2800" dirty="0" err="1">
                <a:sym typeface="+mn-ea"/>
              </a:rPr>
              <a:t>random.choice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dirty="0" err="1">
                <a:sym typeface="+mn-ea"/>
              </a:rPr>
              <a:t>chs</a:t>
            </a:r>
            <a:r>
              <a:rPr lang="en-US" altLang="zh-CN" sz="2800">
                <a:sym typeface="+mn-ea"/>
              </a:rPr>
              <a:t>) for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in range(1000)]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y = ''.join(x)	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将列表中所有字符连接成字符串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result = </a:t>
            </a:r>
            <a:r>
              <a:rPr lang="en-US" altLang="zh-CN" sz="2800" dirty="0" err="1">
                <a:sym typeface="+mn-ea"/>
              </a:rPr>
              <a:t>dict</a:t>
            </a:r>
            <a:r>
              <a:rPr lang="en-US" altLang="zh-CN" sz="2800">
                <a:sym typeface="+mn-ea"/>
              </a:rPr>
              <a:t>()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for </a:t>
            </a:r>
            <a:r>
              <a:rPr lang="en-US" altLang="zh-CN" sz="2800" dirty="0" err="1">
                <a:sym typeface="+mn-ea"/>
              </a:rPr>
              <a:t>ch</a:t>
            </a:r>
            <a:r>
              <a:rPr lang="en-US" altLang="zh-CN" sz="2800">
                <a:sym typeface="+mn-ea"/>
              </a:rPr>
              <a:t> in y: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result[</a:t>
            </a:r>
            <a:r>
              <a:rPr lang="en-US" altLang="zh-CN" sz="2800" dirty="0" err="1">
                <a:sym typeface="+mn-ea"/>
              </a:rPr>
              <a:t>ch</a:t>
            </a:r>
            <a:r>
              <a:rPr lang="en-US" altLang="zh-CN" sz="2800">
                <a:sym typeface="+mn-ea"/>
              </a:rPr>
              <a:t>] = </a:t>
            </a:r>
            <a:r>
              <a:rPr lang="en-US" altLang="zh-CN" sz="2800" dirty="0" err="1">
                <a:sym typeface="+mn-ea"/>
              </a:rPr>
              <a:t>result.get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 dirty="0" err="1">
                <a:sym typeface="+mn-ea"/>
              </a:rPr>
              <a:t>ch</a:t>
            </a:r>
            <a:r>
              <a:rPr lang="en-US" altLang="zh-CN" sz="2800">
                <a:sym typeface="+mn-ea"/>
              </a:rPr>
              <a:t>, 0) + 1</a:t>
            </a:r>
            <a:br>
              <a:rPr lang="en-US" altLang="zh-CN" sz="2800">
                <a:sym typeface="+mn-ea"/>
              </a:rPr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print("</a:t>
            </a:r>
            <a:r>
              <a:rPr altLang="zh-CN" sz="2800">
                <a:sym typeface="+mn-ea"/>
              </a:rPr>
              <a:t>随机生成的字符串为：</a:t>
            </a:r>
            <a:r>
              <a:rPr lang="en-US" altLang="zh-CN" sz="2800">
                <a:sym typeface="+mn-ea"/>
              </a:rPr>
              <a:t>", y)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print("</a:t>
            </a:r>
            <a:r>
              <a:rPr altLang="zh-CN" sz="2800">
                <a:sym typeface="+mn-ea"/>
              </a:rPr>
              <a:t>字符出现的次数统计如下：</a:t>
            </a:r>
            <a:r>
              <a:rPr lang="en-US" altLang="zh-CN" sz="2800">
                <a:sym typeface="+mn-ea"/>
              </a:rPr>
              <a:t>")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for item in </a:t>
            </a:r>
            <a:r>
              <a:rPr lang="en-US" altLang="zh-CN" sz="2800" dirty="0" err="1">
                <a:sym typeface="+mn-ea"/>
              </a:rPr>
              <a:t>result.items</a:t>
            </a:r>
            <a:r>
              <a:rPr lang="en-US" altLang="zh-CN" sz="2800">
                <a:sym typeface="+mn-ea"/>
              </a:rPr>
              <a:t>():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print(item)</a:t>
            </a:r>
            <a:br>
              <a:rPr lang="zh-CN" altLang="zh-CN" sz="2800" dirty="0"/>
            </a:b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130" y="443230"/>
            <a:ext cx="11717020" cy="52654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 dirty="0"/>
              <a:t>【例</a:t>
            </a:r>
            <a:r>
              <a:rPr lang="en-US" altLang="zh-CN" sz="2800" dirty="0"/>
              <a:t>8-3</a:t>
            </a:r>
            <a:r>
              <a:rPr lang="zh-CN" altLang="zh-CN" sz="2800" dirty="0"/>
              <a:t>】编写程序，统计输入的英文文章中单词的个数，单词之间使用空格分隔。</a:t>
            </a:r>
            <a:br>
              <a:rPr lang="zh-CN" altLang="zh-CN" sz="2800" dirty="0"/>
            </a:br>
            <a:br>
              <a:rPr lang="zh-CN" altLang="zh-CN" sz="2800" dirty="0"/>
            </a:br>
            <a:r>
              <a:rPr lang="en-US" altLang="zh-CN" sz="2800">
                <a:sym typeface="+mn-ea"/>
              </a:rPr>
              <a:t>text = input("</a:t>
            </a:r>
            <a:r>
              <a:rPr altLang="zh-CN" sz="2800">
                <a:sym typeface="+mn-ea"/>
              </a:rPr>
              <a:t>请输入英文文章：</a:t>
            </a:r>
            <a:r>
              <a:rPr lang="en-US" altLang="zh-CN" sz="2800">
                <a:sym typeface="+mn-ea"/>
              </a:rPr>
              <a:t>")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words = </a:t>
            </a:r>
            <a:r>
              <a:rPr lang="en-US" altLang="zh-CN" sz="2800" dirty="0" err="1">
                <a:sym typeface="+mn-ea"/>
              </a:rPr>
              <a:t>text.split</a:t>
            </a:r>
            <a:r>
              <a:rPr lang="en-US" altLang="zh-CN" sz="2800">
                <a:sym typeface="+mn-ea"/>
              </a:rPr>
              <a:t>()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以空白字符将文章分割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print("</a:t>
            </a:r>
            <a:r>
              <a:rPr altLang="zh-CN" sz="2800">
                <a:sym typeface="+mn-ea"/>
              </a:rPr>
              <a:t>该文章单词总数为：</a:t>
            </a:r>
            <a:r>
              <a:rPr lang="en-US" altLang="zh-CN" sz="2800">
                <a:sym typeface="+mn-ea"/>
              </a:rPr>
              <a:t>",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(words))</a:t>
            </a:r>
            <a:br>
              <a:rPr lang="zh-CN" altLang="zh-CN" sz="2800" dirty="0"/>
            </a:b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75" y="188595"/>
            <a:ext cx="11786235" cy="6431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lang="en-US" altLang="zh-CN" sz="2400" dirty="0"/>
              <a:t>8-4</a:t>
            </a:r>
            <a:r>
              <a:rPr lang="zh-CN" altLang="zh-CN" sz="2400" dirty="0"/>
              <a:t>】编写程序，统计输入的英文文章中不同单词出现的次数，并输出出现频率最高的单词。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text = input("</a:t>
            </a:r>
            <a:r>
              <a:rPr altLang="zh-CN" sz="2400">
                <a:sym typeface="+mn-ea"/>
              </a:rPr>
              <a:t>请输入英文文章：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words = </a:t>
            </a:r>
            <a:r>
              <a:rPr lang="en-US" altLang="zh-CN" sz="2400" dirty="0" err="1">
                <a:sym typeface="+mn-ea"/>
              </a:rPr>
              <a:t>text.split</a:t>
            </a:r>
            <a:r>
              <a:rPr lang="en-US" altLang="zh-CN" sz="2400">
                <a:sym typeface="+mn-ea"/>
              </a:rPr>
              <a:t>()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以空白字符将文章分隔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result = </a:t>
            </a:r>
            <a:r>
              <a:rPr lang="en-US" altLang="zh-CN" sz="2400" dirty="0" err="1">
                <a:sym typeface="+mn-ea"/>
              </a:rPr>
              <a:t>dict</a:t>
            </a:r>
            <a:r>
              <a:rPr lang="en-US" altLang="zh-CN" sz="2400">
                <a:sym typeface="+mn-ea"/>
              </a:rPr>
              <a:t>()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for word in words:	</a:t>
            </a:r>
            <a:r>
              <a:rPr lang="en-US" altLang="zh-CN" sz="2400" smtClean="0">
                <a:sym typeface="+mn-ea"/>
              </a:rPr>
              <a:t>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统计每个单词出现次数，并将结果存入字典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    result[word] = </a:t>
            </a:r>
            <a:r>
              <a:rPr lang="en-US" altLang="zh-CN" sz="2400" dirty="0" err="1">
                <a:sym typeface="+mn-ea"/>
              </a:rPr>
              <a:t>result.get</a:t>
            </a:r>
            <a:r>
              <a:rPr lang="en-US" altLang="zh-CN" sz="2400">
                <a:sym typeface="+mn-ea"/>
              </a:rPr>
              <a:t>(word, 0) + </a:t>
            </a:r>
            <a:r>
              <a:rPr lang="en-US" altLang="zh-CN" sz="2400" smtClean="0">
                <a:sym typeface="+mn-ea"/>
              </a:rPr>
              <a:t>1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m = 0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for key, value in </a:t>
            </a:r>
            <a:r>
              <a:rPr lang="en-US" altLang="zh-CN" sz="2400" dirty="0" err="1">
                <a:sym typeface="+mn-ea"/>
              </a:rPr>
              <a:t>result.items</a:t>
            </a:r>
            <a:r>
              <a:rPr lang="en-US" altLang="zh-CN" sz="2400">
                <a:sym typeface="+mn-ea"/>
              </a:rPr>
              <a:t>():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计算出现的最大次数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    if value &gt; m: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    m = value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# print(m)</a:t>
            </a:r>
            <a:br>
              <a:rPr lang="zh-CN" altLang="zh-CN" sz="2400" dirty="0"/>
            </a:b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815" y="188595"/>
            <a:ext cx="11913235" cy="63157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lang="en-US" altLang="zh-CN" sz="2400" dirty="0"/>
              <a:t>8-4</a:t>
            </a:r>
            <a:r>
              <a:rPr lang="zh-CN" altLang="zh-CN" sz="2400" dirty="0"/>
              <a:t>】编写程序，统计输入的英文文章中不同单词出现的次数，并输出出现频率最高的单词。</a:t>
            </a:r>
            <a:br>
              <a:rPr lang="zh-CN" altLang="zh-CN" sz="2400" dirty="0"/>
            </a:br>
            <a:br>
              <a:rPr lang="zh-CN" altLang="zh-CN" sz="2400" dirty="0"/>
            </a:br>
            <a:r>
              <a:rPr lang="en-US" altLang="zh-CN" sz="2400">
                <a:sym typeface="+mn-ea"/>
              </a:rPr>
              <a:t>print("</a:t>
            </a:r>
            <a:r>
              <a:rPr altLang="zh-CN" sz="2400">
                <a:sym typeface="+mn-ea"/>
              </a:rPr>
              <a:t>单词统计结果如下：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for key, value in </a:t>
            </a:r>
            <a:r>
              <a:rPr lang="en-US" altLang="zh-CN" sz="2400" dirty="0" err="1">
                <a:sym typeface="+mn-ea"/>
              </a:rPr>
              <a:t>result.items</a:t>
            </a:r>
            <a:r>
              <a:rPr lang="en-US" altLang="zh-CN" sz="2400">
                <a:sym typeface="+mn-ea"/>
              </a:rPr>
              <a:t>():	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print(key, ":", value)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print("</a:t>
            </a:r>
            <a:r>
              <a:rPr altLang="zh-CN" sz="2400">
                <a:sym typeface="+mn-ea"/>
              </a:rPr>
              <a:t>出现频率最高的单词有：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for key, value in </a:t>
            </a:r>
            <a:r>
              <a:rPr lang="en-US" altLang="zh-CN" sz="2400" dirty="0" err="1">
                <a:sym typeface="+mn-ea"/>
              </a:rPr>
              <a:t>result.items</a:t>
            </a:r>
            <a:r>
              <a:rPr lang="en-US" altLang="zh-CN" sz="2400">
                <a:sym typeface="+mn-ea"/>
              </a:rPr>
              <a:t>():  </a:t>
            </a:r>
            <a:r>
              <a:rPr lang="en-US" altLang="zh-CN" sz="2400" smtClean="0">
                <a:sym typeface="+mn-ea"/>
              </a:rPr>
              <a:t>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找出所有出现次数最多的单词并输出</a:t>
            </a:r>
            <a:br>
              <a:rPr lang="zh-CN" altLang="zh-CN" sz="2400" dirty="0">
                <a:solidFill>
                  <a:srgbClr val="FF0000"/>
                </a:solidFill>
              </a:rPr>
            </a:br>
            <a:r>
              <a:rPr lang="en-US" altLang="zh-CN" sz="2400">
                <a:sym typeface="+mn-ea"/>
              </a:rPr>
              <a:t>    if value == m: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    print(key)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print("</a:t>
            </a:r>
            <a:r>
              <a:rPr altLang="zh-CN" sz="2400">
                <a:sym typeface="+mn-ea"/>
              </a:rPr>
              <a:t>共出现了</a:t>
            </a:r>
            <a:r>
              <a:rPr lang="en-US" altLang="zh-CN" sz="2400">
                <a:sym typeface="+mn-ea"/>
              </a:rPr>
              <a:t>", m, "</a:t>
            </a:r>
            <a:r>
              <a:rPr altLang="zh-CN" sz="2400">
                <a:sym typeface="+mn-ea"/>
              </a:rPr>
              <a:t>次！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635" y="224155"/>
            <a:ext cx="11739880" cy="6315710"/>
          </a:xfrm>
        </p:spPr>
        <p:txBody>
          <a:bodyPr/>
          <a:lstStyle/>
          <a:p>
            <a:r>
              <a:rPr lang="zh-CN" altLang="zh-CN" sz="2800" dirty="0"/>
              <a:t>【例</a:t>
            </a:r>
            <a:r>
              <a:rPr lang="en-US" altLang="zh-CN" sz="2800" dirty="0"/>
              <a:t>8-5</a:t>
            </a:r>
            <a:r>
              <a:rPr lang="zh-CN" altLang="zh-CN" sz="2800" dirty="0"/>
              <a:t>】编写程序，输出由</a:t>
            </a:r>
            <a:r>
              <a:rPr lang="en-US" altLang="zh-CN" sz="2800" dirty="0"/>
              <a:t>*</a:t>
            </a:r>
            <a:r>
              <a:rPr lang="zh-CN" altLang="zh-CN" sz="2800" dirty="0"/>
              <a:t>号组成的金字塔。要求：用户可以指定输出的行数。例如，用户指定输出</a:t>
            </a:r>
            <a:r>
              <a:rPr lang="en-US" altLang="zh-CN" sz="2800" dirty="0"/>
              <a:t>7</a:t>
            </a:r>
            <a:r>
              <a:rPr lang="zh-CN" altLang="zh-CN" sz="2800" dirty="0"/>
              <a:t>行时，输出的</a:t>
            </a:r>
            <a:r>
              <a:rPr lang="en-US" altLang="zh-CN" sz="2800" dirty="0"/>
              <a:t>*</a:t>
            </a:r>
            <a:r>
              <a:rPr lang="zh-CN" altLang="zh-CN" sz="2800" dirty="0"/>
              <a:t>号组成的金字塔如下：</a:t>
            </a: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n = </a:t>
            </a:r>
            <a:r>
              <a:rPr lang="en-US" altLang="zh-CN" sz="2800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eval</a:t>
            </a: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(input("</a:t>
            </a:r>
            <a:r>
              <a:rPr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请输入一个正整数：</a:t>
            </a: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"))</a:t>
            </a:r>
            <a:br>
              <a:rPr lang="zh-CN" altLang="zh-CN" sz="28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for </a:t>
            </a:r>
            <a:r>
              <a:rPr lang="en-US" altLang="zh-CN" sz="2800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in range(n):</a:t>
            </a:r>
            <a:br>
              <a:rPr lang="zh-CN" altLang="zh-CN" sz="28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   print(('*' * (2 * </a:t>
            </a:r>
            <a:r>
              <a:rPr lang="en-US" altLang="zh-CN" sz="2800" kern="100" dirty="0" err="1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i</a:t>
            </a:r>
            <a:r>
              <a: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 + 1)).center(n * 2 - 1))</a:t>
            </a:r>
            <a:br>
              <a:rPr lang="zh-CN" altLang="zh-CN" sz="2400" kern="100" dirty="0">
                <a:effectLst/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</a:br>
            <a:endParaRPr lang="zh-CN" altLang="zh-CN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27648" y="1340768"/>
          <a:ext cx="5364162" cy="294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文档" r:id="rId1" imgW="5429885" imgH="2978150" progId="Word.Document.12">
                  <p:embed/>
                </p:oleObj>
              </mc:Choice>
              <mc:Fallback>
                <p:oleObj name="文档" r:id="rId1" imgW="5429885" imgH="2978150" progId="Word.Document.12">
                  <p:embed/>
                  <p:pic>
                    <p:nvPicPr>
                      <p:cNvPr id="0" name="图片 6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7648" y="1340768"/>
                        <a:ext cx="5364162" cy="294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180" y="260350"/>
            <a:ext cx="11348085" cy="6108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lang="en-US" altLang="zh-CN" sz="2400" dirty="0"/>
              <a:t>8-6</a:t>
            </a:r>
            <a:r>
              <a:rPr lang="zh-CN" altLang="zh-CN" sz="2400" dirty="0"/>
              <a:t>】编写程序，输入一个字符串，统计该字符串中大写字母、小写字母、数字字符及其它字符的个数，将结果存放到字典中并输出。</a:t>
            </a:r>
            <a:br>
              <a:rPr lang="zh-CN" altLang="zh-CN" sz="2400" dirty="0"/>
            </a:br>
            <a:br>
              <a:rPr lang="zh-CN" altLang="zh-CN" sz="2400" dirty="0"/>
            </a:br>
            <a:r>
              <a:rPr lang="en-US" altLang="zh-CN" sz="2400">
                <a:sym typeface="+mn-ea"/>
              </a:rPr>
              <a:t>text = input("</a:t>
            </a:r>
            <a:r>
              <a:rPr altLang="zh-CN" sz="2400">
                <a:sym typeface="+mn-ea"/>
              </a:rPr>
              <a:t>请输入字符串：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big = 0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small = 0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number = 0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other = 0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d = </a:t>
            </a:r>
            <a:r>
              <a:rPr lang="en-US" altLang="zh-CN" sz="2400" dirty="0" err="1">
                <a:sym typeface="+mn-ea"/>
              </a:rPr>
              <a:t>dict</a:t>
            </a:r>
            <a:r>
              <a:rPr lang="en-US" altLang="zh-CN" sz="2400">
                <a:sym typeface="+mn-ea"/>
              </a:rPr>
              <a:t>()</a:t>
            </a:r>
            <a:br>
              <a:rPr lang="zh-CN" altLang="zh-CN" sz="2400" dirty="0"/>
            </a:b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180" y="260350"/>
            <a:ext cx="11348085" cy="6108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altLang="zh-CN" sz="2400" dirty="0"/>
              <a:t>8-6</a:t>
            </a:r>
            <a:r>
              <a:rPr lang="zh-CN" altLang="zh-CN" sz="2400" dirty="0"/>
              <a:t>】编写程序，输入一个字符串，统计该字符串中大写字母、小写字母、数字字符及其它字符的个数，将结果存放到字典中并输出。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for ch in text: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if 'a' &lt;= ch &lt;= 'z':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    small += 1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elif 'A' &lt;= ch &lt;= 'Z':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    big += 1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elif '0' &lt;= ch &lt;= '9':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    number += 1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else: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    other += 1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180" y="260350"/>
            <a:ext cx="11348085" cy="6108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altLang="zh-CN" sz="2400" dirty="0"/>
              <a:t>8-6</a:t>
            </a:r>
            <a:r>
              <a:rPr lang="zh-CN" altLang="zh-CN" sz="2400" dirty="0"/>
              <a:t>】编写程序，输入一个字符串，统计该字符串中大写字母、小写字母、数字字符及其它字符的个数，将结果存放到字典中并输出。</a:t>
            </a:r>
            <a:br>
              <a:rPr lang="zh-CN" altLang="zh-CN" sz="2400" dirty="0"/>
            </a:br>
            <a:br>
              <a:rPr lang="zh-CN" altLang="zh-CN" sz="2400" dirty="0"/>
            </a:br>
            <a:r>
              <a:rPr altLang="zh-CN" sz="2400">
                <a:sym typeface="+mn-ea"/>
              </a:rPr>
              <a:t>d['big'] = big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d['small'] = small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d['number'] = number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d['other'] = other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print("统计结果如下：")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for item in d.items():</a:t>
            </a:r>
            <a:br>
              <a:rPr lang="zh-CN" altLang="zh-CN" sz="2400" dirty="0"/>
            </a:br>
            <a:r>
              <a:rPr altLang="zh-CN" sz="2400">
                <a:sym typeface="+mn-ea"/>
              </a:rPr>
              <a:t>    print(item)</a:t>
            </a:r>
            <a:br>
              <a:rPr lang="zh-CN" altLang="zh-CN" sz="2400" dirty="0"/>
            </a:br>
            <a:br>
              <a:rPr lang="zh-CN" altLang="zh-CN" sz="2400" dirty="0"/>
            </a:b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105" y="142875"/>
            <a:ext cx="11821160" cy="6715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600" dirty="0"/>
              <a:t>【例</a:t>
            </a:r>
            <a:r>
              <a:rPr lang="en-US" altLang="zh-CN" sz="2600" dirty="0"/>
              <a:t>8-7</a:t>
            </a:r>
            <a:r>
              <a:rPr lang="zh-CN" altLang="zh-CN" sz="2600" dirty="0"/>
              <a:t>】编写程序，输入一篇英文文章，输出该篇文章中所有长度为</a:t>
            </a:r>
            <a:r>
              <a:rPr lang="en-US" altLang="zh-CN" sz="2600" dirty="0"/>
              <a:t>3</a:t>
            </a:r>
            <a:r>
              <a:rPr lang="zh-CN" altLang="zh-CN" sz="2600" dirty="0"/>
              <a:t>个字母的单词。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text = input("</a:t>
            </a:r>
            <a:r>
              <a:rPr altLang="zh-CN" sz="2600">
                <a:sym typeface="+mn-ea"/>
              </a:rPr>
              <a:t>请输入英文文章：</a:t>
            </a:r>
            <a:r>
              <a:rPr lang="en-US" altLang="zh-CN" sz="2600">
                <a:sym typeface="+mn-ea"/>
              </a:rPr>
              <a:t>")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words = </a:t>
            </a:r>
            <a:r>
              <a:rPr lang="en-US" altLang="zh-CN" sz="2600" dirty="0" err="1">
                <a:sym typeface="+mn-ea"/>
              </a:rPr>
              <a:t>text.split</a:t>
            </a:r>
            <a:r>
              <a:rPr lang="en-US" altLang="zh-CN" sz="2600">
                <a:sym typeface="+mn-ea"/>
              </a:rPr>
              <a:t>()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s = set()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for word in words: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    if </a:t>
            </a:r>
            <a:r>
              <a:rPr lang="en-US" altLang="zh-CN" sz="2600" dirty="0" err="1">
                <a:sym typeface="+mn-ea"/>
              </a:rPr>
              <a:t>len</a:t>
            </a:r>
            <a:r>
              <a:rPr lang="en-US" altLang="zh-CN" sz="2600">
                <a:sym typeface="+mn-ea"/>
              </a:rPr>
              <a:t>(word) == 3: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        </a:t>
            </a:r>
            <a:r>
              <a:rPr lang="en-US" altLang="zh-CN" sz="2600" dirty="0" err="1">
                <a:sym typeface="+mn-ea"/>
              </a:rPr>
              <a:t>s.add</a:t>
            </a:r>
            <a:r>
              <a:rPr lang="en-US" altLang="zh-CN" sz="2600">
                <a:sym typeface="+mn-ea"/>
              </a:rPr>
              <a:t>(word)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print("</a:t>
            </a:r>
            <a:r>
              <a:rPr altLang="zh-CN" sz="2600">
                <a:sym typeface="+mn-ea"/>
              </a:rPr>
              <a:t>长度为</a:t>
            </a:r>
            <a:r>
              <a:rPr lang="en-US" altLang="zh-CN" sz="2600">
                <a:sym typeface="+mn-ea"/>
              </a:rPr>
              <a:t>3</a:t>
            </a:r>
            <a:r>
              <a:rPr altLang="zh-CN" sz="2600">
                <a:sym typeface="+mn-ea"/>
              </a:rPr>
              <a:t>的单词有：</a:t>
            </a:r>
            <a:r>
              <a:rPr lang="en-US" altLang="zh-CN" sz="2600">
                <a:sym typeface="+mn-ea"/>
              </a:rPr>
              <a:t>")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for item in s:</a:t>
            </a:r>
            <a:br>
              <a:rPr lang="zh-CN" altLang="zh-CN" sz="2600" dirty="0"/>
            </a:br>
            <a:r>
              <a:rPr lang="en-US" altLang="zh-CN" sz="2600">
                <a:sym typeface="+mn-ea"/>
              </a:rPr>
              <a:t>    print(item)</a:t>
            </a:r>
            <a:endParaRPr lang="zh-CN" altLang="zh-CN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825" y="635"/>
            <a:ext cx="11913870" cy="6754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【例</a:t>
            </a:r>
            <a:r>
              <a:rPr lang="en-US" altLang="zh-CN" sz="2400" dirty="0"/>
              <a:t>8-8</a:t>
            </a:r>
            <a:r>
              <a:rPr lang="zh-CN" altLang="zh-CN" sz="2400" dirty="0"/>
              <a:t>】编写程序，输入一篇英文文章（只包含大小写字母），采用简单的替换加密法对该文章加密。加密的规则是将明文中的每个字母的</a:t>
            </a:r>
            <a:r>
              <a:rPr lang="en-US" altLang="zh-CN" sz="2400" dirty="0"/>
              <a:t>ASCII</a:t>
            </a:r>
            <a:r>
              <a:rPr lang="zh-CN" altLang="zh-CN" sz="2400" dirty="0"/>
              <a:t>值加</a:t>
            </a:r>
            <a:r>
              <a:rPr lang="en-US" altLang="zh-CN" sz="2400" dirty="0"/>
              <a:t>5</a:t>
            </a:r>
            <a:r>
              <a:rPr lang="zh-CN" altLang="zh-CN" sz="2400" dirty="0"/>
              <a:t>，然后做模</a:t>
            </a:r>
            <a:r>
              <a:rPr lang="en-US" altLang="zh-CN" sz="2400" dirty="0"/>
              <a:t>26</a:t>
            </a:r>
            <a:r>
              <a:rPr lang="zh-CN" altLang="zh-CN" sz="2400" dirty="0"/>
              <a:t>的取余运算。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text = input("</a:t>
            </a:r>
            <a:r>
              <a:rPr altLang="zh-CN" sz="2400">
                <a:sym typeface="+mn-ea"/>
              </a:rPr>
              <a:t>请输入明文：</a:t>
            </a:r>
            <a:r>
              <a:rPr lang="en-US" altLang="zh-CN" sz="2400">
                <a:sym typeface="+mn-ea"/>
              </a:rPr>
              <a:t>")</a:t>
            </a:r>
            <a:br>
              <a:rPr lang="zh-CN" altLang="zh-CN" sz="2400" dirty="0"/>
            </a:br>
            <a:r>
              <a:rPr lang="en-US" altLang="zh-CN" sz="2400" dirty="0" err="1">
                <a:sym typeface="+mn-ea"/>
              </a:rPr>
              <a:t>en_text</a:t>
            </a:r>
            <a:r>
              <a:rPr lang="en-US" altLang="zh-CN" sz="2400">
                <a:sym typeface="+mn-ea"/>
              </a:rPr>
              <a:t> = []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for </a:t>
            </a:r>
            <a:r>
              <a:rPr lang="en-US" altLang="zh-CN" sz="2400" dirty="0" err="1">
                <a:sym typeface="+mn-ea"/>
              </a:rPr>
              <a:t>ch</a:t>
            </a:r>
            <a:r>
              <a:rPr lang="en-US" altLang="zh-CN" sz="2400">
                <a:sym typeface="+mn-ea"/>
              </a:rPr>
              <a:t> in text: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if 'a' &lt;= </a:t>
            </a:r>
            <a:r>
              <a:rPr lang="en-US" altLang="zh-CN" sz="2400" dirty="0" err="1">
                <a:sym typeface="+mn-ea"/>
              </a:rPr>
              <a:t>ch</a:t>
            </a:r>
            <a:r>
              <a:rPr lang="en-US" altLang="zh-CN" sz="2400">
                <a:sym typeface="+mn-ea"/>
              </a:rPr>
              <a:t> &lt;= 'z':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    </a:t>
            </a:r>
            <a:r>
              <a:rPr lang="en-US" altLang="zh-CN" sz="2400" dirty="0" err="1">
                <a:sym typeface="+mn-ea"/>
              </a:rPr>
              <a:t>en_text.append</a:t>
            </a:r>
            <a:r>
              <a:rPr lang="en-US" altLang="zh-CN" sz="2400">
                <a:sym typeface="+mn-ea"/>
              </a:rPr>
              <a:t>(</a:t>
            </a:r>
            <a:r>
              <a:rPr lang="en-US" altLang="zh-CN" sz="2400" dirty="0" err="1">
                <a:sym typeface="+mn-ea"/>
              </a:rPr>
              <a:t>chr</a:t>
            </a:r>
            <a:r>
              <a:rPr lang="en-US" altLang="zh-CN" sz="2400">
                <a:sym typeface="+mn-ea"/>
              </a:rPr>
              <a:t>((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</a:t>
            </a:r>
            <a:r>
              <a:rPr lang="en-US" altLang="zh-CN" sz="2400" dirty="0" err="1">
                <a:sym typeface="+mn-ea"/>
              </a:rPr>
              <a:t>ch</a:t>
            </a:r>
            <a:r>
              <a:rPr lang="en-US" altLang="zh-CN" sz="2400">
                <a:sym typeface="+mn-ea"/>
              </a:rPr>
              <a:t>) + 5 - 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('a')) % 26 + 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('a')))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</a:t>
            </a:r>
            <a:r>
              <a:rPr lang="en-US" altLang="zh-CN" sz="2400" dirty="0" err="1">
                <a:sym typeface="+mn-ea"/>
              </a:rPr>
              <a:t>elif</a:t>
            </a:r>
            <a:r>
              <a:rPr lang="en-US" altLang="zh-CN" sz="2400">
                <a:sym typeface="+mn-ea"/>
              </a:rPr>
              <a:t> 'A' &lt;= </a:t>
            </a:r>
            <a:r>
              <a:rPr lang="en-US" altLang="zh-CN" sz="2400" dirty="0" err="1">
                <a:sym typeface="+mn-ea"/>
              </a:rPr>
              <a:t>ch</a:t>
            </a:r>
            <a:r>
              <a:rPr lang="en-US" altLang="zh-CN" sz="2400">
                <a:sym typeface="+mn-ea"/>
              </a:rPr>
              <a:t> &lt;= 'Z':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        </a:t>
            </a:r>
            <a:r>
              <a:rPr lang="en-US" altLang="zh-CN" sz="2400" dirty="0" err="1">
                <a:sym typeface="+mn-ea"/>
              </a:rPr>
              <a:t>en_text.append</a:t>
            </a:r>
            <a:r>
              <a:rPr lang="en-US" altLang="zh-CN" sz="2400">
                <a:sym typeface="+mn-ea"/>
              </a:rPr>
              <a:t>(</a:t>
            </a:r>
            <a:r>
              <a:rPr lang="en-US" altLang="zh-CN" sz="2400" dirty="0" err="1">
                <a:sym typeface="+mn-ea"/>
              </a:rPr>
              <a:t>chr</a:t>
            </a:r>
            <a:r>
              <a:rPr lang="en-US" altLang="zh-CN" sz="2400">
                <a:sym typeface="+mn-ea"/>
              </a:rPr>
              <a:t>((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</a:t>
            </a:r>
            <a:r>
              <a:rPr lang="en-US" altLang="zh-CN" sz="2400" dirty="0" err="1">
                <a:sym typeface="+mn-ea"/>
              </a:rPr>
              <a:t>ch</a:t>
            </a:r>
            <a:r>
              <a:rPr lang="en-US" altLang="zh-CN" sz="2400">
                <a:sym typeface="+mn-ea"/>
              </a:rPr>
              <a:t>) + 5 - 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('A')) % 26 + </a:t>
            </a:r>
            <a:r>
              <a:rPr lang="en-US" altLang="zh-CN" sz="2400" dirty="0" err="1">
                <a:sym typeface="+mn-ea"/>
              </a:rPr>
              <a:t>ord</a:t>
            </a:r>
            <a:r>
              <a:rPr lang="en-US" altLang="zh-CN" sz="2400">
                <a:sym typeface="+mn-ea"/>
              </a:rPr>
              <a:t>('A')))</a:t>
            </a:r>
            <a:br>
              <a:rPr lang="zh-CN" altLang="zh-CN" sz="2400" dirty="0"/>
            </a:br>
            <a:r>
              <a:rPr lang="en-US" altLang="zh-CN" sz="2400" dirty="0" err="1">
                <a:sym typeface="+mn-ea"/>
              </a:rPr>
              <a:t>en_text</a:t>
            </a:r>
            <a:r>
              <a:rPr lang="en-US" altLang="zh-CN" sz="2400">
                <a:sym typeface="+mn-ea"/>
              </a:rPr>
              <a:t> = ''.join(</a:t>
            </a:r>
            <a:r>
              <a:rPr lang="en-US" altLang="zh-CN" sz="2400" dirty="0" err="1">
                <a:sym typeface="+mn-ea"/>
              </a:rPr>
              <a:t>en_text</a:t>
            </a:r>
            <a:r>
              <a:rPr lang="en-US" altLang="zh-CN" sz="2400">
                <a:sym typeface="+mn-ea"/>
              </a:rPr>
              <a:t>)</a:t>
            </a:r>
            <a:br>
              <a:rPr lang="zh-CN" altLang="zh-CN" sz="2400" dirty="0"/>
            </a:br>
            <a:r>
              <a:rPr lang="en-US" altLang="zh-CN" sz="2400">
                <a:sym typeface="+mn-ea"/>
              </a:rPr>
              <a:t>print("</a:t>
            </a:r>
            <a:r>
              <a:rPr altLang="zh-CN" sz="2400">
                <a:sym typeface="+mn-ea"/>
              </a:rPr>
              <a:t>密文为：</a:t>
            </a:r>
            <a:r>
              <a:rPr lang="en-US" altLang="zh-CN" sz="2400">
                <a:sym typeface="+mn-ea"/>
              </a:rPr>
              <a:t>") ; print(</a:t>
            </a:r>
            <a:r>
              <a:rPr lang="en-US" altLang="zh-CN" sz="2400" dirty="0" err="1">
                <a:sym typeface="+mn-ea"/>
              </a:rPr>
              <a:t>en_text</a:t>
            </a:r>
            <a:r>
              <a:rPr lang="en-US" altLang="zh-CN" sz="2400">
                <a:sym typeface="+mn-ea"/>
              </a:rPr>
              <a:t>)</a:t>
            </a:r>
            <a:br>
              <a:rPr lang="zh-CN" altLang="zh-CN" sz="2400" dirty="0"/>
            </a:b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8.2.3 </a:t>
            </a:r>
            <a:r>
              <a:rPr lang="zh-CN" altLang="en-US" sz="2800" dirty="0" smtClean="0"/>
              <a:t>常用</a:t>
            </a:r>
            <a:r>
              <a:rPr lang="zh-CN" altLang="en-US" sz="2800" dirty="0"/>
              <a:t>的正则表达式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70" y="1124585"/>
            <a:ext cx="11246485" cy="7131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 smtClean="0"/>
              <a:t>．字符类</a:t>
            </a:r>
            <a:r>
              <a:rPr lang="en-US" altLang="zh-CN" sz="2400" dirty="0" smtClean="0"/>
              <a:t>: </a:t>
            </a:r>
            <a:r>
              <a:rPr lang="zh-CN" altLang="zh-CN" sz="2400" dirty="0" smtClean="0"/>
              <a:t>字符</a:t>
            </a:r>
            <a:r>
              <a:rPr lang="zh-CN" altLang="zh-CN" sz="2400" dirty="0"/>
              <a:t>类是由一对方括号括起来的字符集合，表示匹配方括号内的任意一个字符</a:t>
            </a:r>
            <a:endParaRPr lang="zh-CN" altLang="zh-CN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3365" y="2837180"/>
          <a:ext cx="11268710" cy="184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415"/>
                <a:gridCol w="9599295"/>
              </a:tblGrid>
              <a:tr h="462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元字符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含义</a:t>
                      </a:r>
                      <a:endParaRPr lang="zh-CN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462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^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altLang="zh-CN" sz="2400" dirty="0">
                          <a:sym typeface="+mn-ea"/>
                        </a:rPr>
                        <a:t>匹配不在</a:t>
                      </a:r>
                      <a:r>
                        <a:rPr lang="en-US" altLang="zh-CN" sz="2400" dirty="0">
                          <a:sym typeface="+mn-ea"/>
                        </a:rPr>
                        <a:t>[]</a:t>
                      </a:r>
                      <a:r>
                        <a:rPr lang="zh-CN" altLang="zh-CN" sz="2400" dirty="0">
                          <a:sym typeface="+mn-ea"/>
                        </a:rPr>
                        <a:t>内的任意字符  或  匹配指定范围之外的任意字符。</a:t>
                      </a:r>
                      <a:endParaRPr lang="zh-CN" altLang="zh-CN" sz="2400" dirty="0">
                        <a:sym typeface="+mn-ea"/>
                      </a:endParaRPr>
                    </a:p>
                  </a:txBody>
                  <a:tcPr marL="68580" marR="68580" marT="0" marB="0" anchor="ctr"/>
                </a:tc>
              </a:tr>
              <a:tr h="462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-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匹配指定范围内的任意字符。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46228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[]</a:t>
                      </a:r>
                      <a:endParaRPr lang="en-US" sz="24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匹配位于</a:t>
                      </a:r>
                      <a:r>
                        <a:rPr lang="en-US" sz="2400" kern="100" dirty="0">
                          <a:effectLst/>
                        </a:rPr>
                        <a:t>[]</a:t>
                      </a:r>
                      <a:r>
                        <a:rPr lang="zh-CN" sz="2400" kern="100" dirty="0">
                          <a:effectLst/>
                        </a:rPr>
                        <a:t>中的任意一个字符。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27525" y="1499870"/>
            <a:ext cx="343662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谢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8.2.3 </a:t>
            </a:r>
            <a:r>
              <a:rPr lang="zh-CN" altLang="en-US" sz="2800" dirty="0" smtClean="0"/>
              <a:t>常用</a:t>
            </a:r>
            <a:r>
              <a:rPr lang="zh-CN" altLang="en-US" sz="2800" dirty="0"/>
              <a:t>的正则表达式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70" y="1124585"/>
            <a:ext cx="11246485" cy="7131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 smtClean="0"/>
              <a:t>．字符类</a:t>
            </a:r>
            <a:r>
              <a:rPr lang="en-US" altLang="zh-CN" sz="2400" dirty="0" smtClean="0"/>
              <a:t>: </a:t>
            </a:r>
            <a:r>
              <a:rPr lang="zh-CN" altLang="zh-CN" sz="2400" dirty="0" smtClean="0"/>
              <a:t>字符</a:t>
            </a:r>
            <a:r>
              <a:rPr lang="zh-CN" altLang="zh-CN" sz="2400" dirty="0"/>
              <a:t>类是由一对方括号括起来的字符集合，表示匹配方括号内的任意一个字符</a:t>
            </a:r>
            <a:endParaRPr lang="zh-CN" altLang="zh-C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4485" y="2411730"/>
            <a:ext cx="11761470" cy="34150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/>
              <a:t>[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]</a:t>
            </a:r>
            <a:r>
              <a:rPr lang="zh-CN" altLang="zh-CN" sz="2400" dirty="0"/>
              <a:t>：匹配包含在</a:t>
            </a:r>
            <a:r>
              <a:rPr lang="en-US" altLang="zh-CN" sz="2400" dirty="0"/>
              <a:t>[]</a:t>
            </a:r>
            <a:r>
              <a:rPr lang="zh-CN" altLang="zh-CN" sz="2400" dirty="0"/>
              <a:t>内的任意一个字符。比如，</a:t>
            </a:r>
            <a:r>
              <a:rPr lang="en-US" altLang="zh-CN" sz="2400" dirty="0"/>
              <a:t>'[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]rank'</a:t>
            </a:r>
            <a:r>
              <a:rPr lang="zh-CN" altLang="zh-CN" sz="2400" dirty="0"/>
              <a:t>可以匹配</a:t>
            </a:r>
            <a:r>
              <a:rPr lang="en-US" altLang="zh-CN" sz="2400" dirty="0"/>
              <a:t>'</a:t>
            </a:r>
            <a:r>
              <a:rPr lang="en-US" altLang="zh-CN" sz="2400" dirty="0" err="1"/>
              <a:t>arank</a:t>
            </a:r>
            <a:r>
              <a:rPr lang="en-US" altLang="zh-CN" sz="2400" dirty="0"/>
              <a:t>'</a:t>
            </a:r>
            <a:r>
              <a:rPr lang="zh-CN" altLang="zh-CN" sz="2400" dirty="0"/>
              <a:t>、</a:t>
            </a:r>
            <a:r>
              <a:rPr lang="en-US" altLang="zh-CN" sz="2400" dirty="0"/>
              <a:t>'brank'</a:t>
            </a:r>
            <a:r>
              <a:rPr lang="zh-CN" altLang="zh-CN" sz="2400" dirty="0"/>
              <a:t>、</a:t>
            </a:r>
            <a:r>
              <a:rPr lang="en-US" altLang="zh-CN" sz="2400" dirty="0"/>
              <a:t>'crank'</a:t>
            </a:r>
            <a:r>
              <a:rPr lang="zh-CN" altLang="zh-CN" sz="2400" dirty="0"/>
              <a:t>等。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 dirty="0"/>
              <a:t>[^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]</a:t>
            </a:r>
            <a:r>
              <a:rPr lang="zh-CN" altLang="zh-CN" sz="2400" dirty="0"/>
              <a:t>：匹配不在</a:t>
            </a:r>
            <a:r>
              <a:rPr lang="en-US" altLang="zh-CN" sz="2400" dirty="0"/>
              <a:t>[]</a:t>
            </a:r>
            <a:r>
              <a:rPr lang="zh-CN" altLang="zh-CN" sz="2400" dirty="0"/>
              <a:t>内的任意字符。比如</a:t>
            </a:r>
            <a:r>
              <a:rPr lang="en-US" altLang="zh-CN" sz="2400" dirty="0"/>
              <a:t>'[^</a:t>
            </a:r>
            <a:r>
              <a:rPr lang="en-US" altLang="zh-CN" sz="2400" dirty="0" err="1"/>
              <a:t>abc</a:t>
            </a:r>
            <a:r>
              <a:rPr lang="en-US" altLang="zh-CN" sz="2400" dirty="0"/>
              <a:t>]rank'</a:t>
            </a:r>
            <a:r>
              <a:rPr lang="zh-CN" altLang="zh-CN" sz="2400" dirty="0"/>
              <a:t>可以匹配</a:t>
            </a:r>
            <a:r>
              <a:rPr lang="en-US" altLang="zh-CN" sz="2400" dirty="0"/>
              <a:t>'drank'</a:t>
            </a:r>
            <a:r>
              <a:rPr lang="zh-CN" altLang="zh-CN" sz="2400" dirty="0"/>
              <a:t>、</a:t>
            </a:r>
            <a:r>
              <a:rPr lang="en-US" altLang="zh-CN" sz="2400" dirty="0"/>
              <a:t>'</a:t>
            </a:r>
            <a:r>
              <a:rPr lang="en-US" altLang="zh-CN" sz="2400" dirty="0" err="1"/>
              <a:t>erank</a:t>
            </a:r>
            <a:r>
              <a:rPr lang="en-US" altLang="zh-CN" sz="2400" dirty="0"/>
              <a:t>'</a:t>
            </a:r>
            <a:r>
              <a:rPr lang="zh-CN" altLang="zh-CN" sz="2400" dirty="0"/>
              <a:t>等（第一个字符不能是</a:t>
            </a:r>
            <a:r>
              <a:rPr lang="en-US" altLang="zh-CN" sz="2400" dirty="0"/>
              <a:t>'a'</a:t>
            </a:r>
            <a:r>
              <a:rPr lang="zh-CN" altLang="zh-CN" sz="2400" dirty="0"/>
              <a:t>、</a:t>
            </a:r>
            <a:r>
              <a:rPr lang="en-US" altLang="zh-CN" sz="2400" dirty="0"/>
              <a:t>'b'</a:t>
            </a:r>
            <a:r>
              <a:rPr lang="zh-CN" altLang="zh-CN" sz="2400" dirty="0"/>
              <a:t>或</a:t>
            </a:r>
            <a:r>
              <a:rPr lang="en-US" altLang="zh-CN" sz="2400" dirty="0"/>
              <a:t>'c'</a:t>
            </a:r>
            <a:r>
              <a:rPr lang="zh-CN" altLang="zh-CN" sz="2400" dirty="0"/>
              <a:t>）。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 dirty="0"/>
              <a:t>[a-z]</a:t>
            </a:r>
            <a:r>
              <a:rPr lang="zh-CN" altLang="zh-CN" sz="2400" dirty="0"/>
              <a:t>：匹配指定范围</a:t>
            </a:r>
            <a:r>
              <a:rPr lang="en-US" altLang="zh-CN" sz="2400" dirty="0"/>
              <a:t>a-z</a:t>
            </a:r>
            <a:r>
              <a:rPr lang="zh-CN" altLang="zh-CN" sz="2400" dirty="0"/>
              <a:t>的任意字符，类似的写法还有</a:t>
            </a:r>
            <a:r>
              <a:rPr lang="en-US" altLang="zh-CN" sz="2400" dirty="0"/>
              <a:t>[0-9]</a:t>
            </a:r>
            <a:r>
              <a:rPr lang="zh-CN" altLang="zh-CN" sz="2400" dirty="0"/>
              <a:t>、</a:t>
            </a:r>
            <a:r>
              <a:rPr lang="en-US" altLang="zh-CN" sz="2400" dirty="0"/>
              <a:t>[a-</a:t>
            </a:r>
            <a:r>
              <a:rPr lang="en-US" altLang="zh-CN" sz="2400" dirty="0" err="1"/>
              <a:t>zA</a:t>
            </a:r>
            <a:r>
              <a:rPr lang="en-US" altLang="zh-CN" sz="2400" dirty="0"/>
              <a:t>-Z]</a:t>
            </a:r>
            <a:r>
              <a:rPr lang="zh-CN" altLang="zh-CN" sz="2400" dirty="0"/>
              <a:t>、</a:t>
            </a:r>
            <a:r>
              <a:rPr lang="en-US" altLang="zh-CN" sz="2400" dirty="0"/>
              <a:t>[a-zA-Z0-9]</a:t>
            </a:r>
            <a:r>
              <a:rPr lang="zh-CN" altLang="zh-CN" sz="2400" dirty="0"/>
              <a:t>。</a:t>
            </a:r>
            <a:endParaRPr lang="zh-CN" altLang="zh-CN" sz="2400" dirty="0"/>
          </a:p>
          <a:p>
            <a:pPr lvl="0">
              <a:lnSpc>
                <a:spcPct val="150000"/>
              </a:lnSpc>
            </a:pPr>
            <a:r>
              <a:rPr lang="en-US" altLang="zh-CN" sz="2400" dirty="0"/>
              <a:t>[^a-z]</a:t>
            </a:r>
            <a:r>
              <a:rPr lang="zh-CN" altLang="zh-CN" sz="2400" dirty="0"/>
              <a:t>：匹配指定范围之外的任意字符。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UNIT_TABLE_BEAUTIFY" val="smartTable{2da42040-da9e-4e90-9af1-e0189445174f}"/>
</p:tagLst>
</file>

<file path=ppt/tags/tag149.xml><?xml version="1.0" encoding="utf-8"?>
<p:tagLst xmlns:p="http://schemas.openxmlformats.org/presentationml/2006/main">
  <p:tag name="KSO_WM_UNIT_TABLE_BEAUTIFY" val="smartTable{2da42040-da9e-4e90-9af1-e0189445174f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ABLE_BEAUTIFY" val="smartTable{2da42040-da9e-4e90-9af1-e0189445174f}"/>
</p:tagLst>
</file>

<file path=ppt/tags/tag151.xml><?xml version="1.0" encoding="utf-8"?>
<p:tagLst xmlns:p="http://schemas.openxmlformats.org/presentationml/2006/main">
  <p:tag name="KSO_WM_UNIT_TABLE_BEAUTIFY" val="smartTable{171878ca-4c88-4294-a1f6-d59b0d17d71c}"/>
</p:tagLst>
</file>

<file path=ppt/tags/tag152.xml><?xml version="1.0" encoding="utf-8"?>
<p:tagLst xmlns:p="http://schemas.openxmlformats.org/presentationml/2006/main">
  <p:tag name="KSO_WM_UNIT_TABLE_BEAUTIFY" val="smartTable{2da42040-da9e-4e90-9af1-e0189445174f}"/>
</p:tagLst>
</file>

<file path=ppt/tags/tag153.xml><?xml version="1.0" encoding="utf-8"?>
<p:tagLst xmlns:p="http://schemas.openxmlformats.org/presentationml/2006/main">
  <p:tag name="KSO_WM_UNIT_TABLE_BEAUTIFY" val="smartTable{2da42040-da9e-4e90-9af1-e0189445174f}"/>
</p:tagLst>
</file>

<file path=ppt/tags/tag154.xml><?xml version="1.0" encoding="utf-8"?>
<p:tagLst xmlns:p="http://schemas.openxmlformats.org/presentationml/2006/main">
  <p:tag name="KSO_WM_UNIT_TABLE_BEAUTIFY" val="smartTable{c5631ab0-deec-4e44-8ed3-659dbf5ef5aa}"/>
</p:tagLst>
</file>

<file path=ppt/tags/tag155.xml><?xml version="1.0" encoding="utf-8"?>
<p:tagLst xmlns:p="http://schemas.openxmlformats.org/presentationml/2006/main">
  <p:tag name="KSO_WM_UNIT_TABLE_BEAUTIFY" val="smartTable{2da42040-da9e-4e90-9af1-e0189445174f}"/>
</p:tagLst>
</file>

<file path=ppt/tags/tag156.xml><?xml version="1.0" encoding="utf-8"?>
<p:tagLst xmlns:p="http://schemas.openxmlformats.org/presentationml/2006/main">
  <p:tag name="KSO_WM_UNIT_TABLE_BEAUTIFY" val="smartTable{2da42040-da9e-4e90-9af1-e0189445174f}"/>
</p:tagLst>
</file>

<file path=ppt/tags/tag157.xml><?xml version="1.0" encoding="utf-8"?>
<p:tagLst xmlns:p="http://schemas.openxmlformats.org/presentationml/2006/main">
  <p:tag name="KSO_WM_UNIT_TABLE_BEAUTIFY" val="smartTable{4ffccba8-755d-4b74-9acf-db72bf366974}"/>
</p:tagLst>
</file>

<file path=ppt/tags/tag158.xml><?xml version="1.0" encoding="utf-8"?>
<p:tagLst xmlns:p="http://schemas.openxmlformats.org/presentationml/2006/main">
  <p:tag name="KSO_WM_UNIT_TABLE_BEAUTIFY" val="smartTable{4ffccba8-755d-4b74-9acf-db72bf366974}"/>
</p:tagLst>
</file>

<file path=ppt/tags/tag159.xml><?xml version="1.0" encoding="utf-8"?>
<p:tagLst xmlns:p="http://schemas.openxmlformats.org/presentationml/2006/main">
  <p:tag name="KSO_WM_UNIT_TABLE_BEAUTIFY" val="smartTable{25e0552a-1379-4a97-8da6-3f0bdfe63fdb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ABLE_BEAUTIFY" val="smartTable{25e0552a-1379-4a97-8da6-3f0bdfe63fdb}"/>
</p:tagLst>
</file>

<file path=ppt/tags/tag161.xml><?xml version="1.0" encoding="utf-8"?>
<p:tagLst xmlns:p="http://schemas.openxmlformats.org/presentationml/2006/main">
  <p:tag name="KSO_WM_UNIT_TABLE_BEAUTIFY" val="smartTable{25e0552a-1379-4a97-8da6-3f0bdfe63fdb}"/>
</p:tagLst>
</file>

<file path=ppt/tags/tag162.xml><?xml version="1.0" encoding="utf-8"?>
<p:tagLst xmlns:p="http://schemas.openxmlformats.org/presentationml/2006/main">
  <p:tag name="KSO_WM_UNIT_TABLE_BEAUTIFY" val="smartTable{25e0552a-1379-4a97-8da6-3f0bdfe63fdb}"/>
</p:tagLst>
</file>

<file path=ppt/tags/tag163.xml><?xml version="1.0" encoding="utf-8"?>
<p:tagLst xmlns:p="http://schemas.openxmlformats.org/presentationml/2006/main">
  <p:tag name="KSO_WM_UNIT_TABLE_BEAUTIFY" val="smartTable{25e0552a-1379-4a97-8da6-3f0bdfe63fdb}"/>
</p:tagLst>
</file>

<file path=ppt/tags/tag164.xml><?xml version="1.0" encoding="utf-8"?>
<p:tagLst xmlns:p="http://schemas.openxmlformats.org/presentationml/2006/main">
  <p:tag name="KSO_WM_UNIT_TABLE_BEAUTIFY" val="smartTable{25e0552a-1379-4a97-8da6-3f0bdfe63fdb}"/>
</p:tagLst>
</file>

<file path=ppt/tags/tag165.xml><?xml version="1.0" encoding="utf-8"?>
<p:tagLst xmlns:p="http://schemas.openxmlformats.org/presentationml/2006/main">
  <p:tag name="KSO_WM_UNIT_TABLE_BEAUTIFY" val="smartTable{25e0552a-1379-4a97-8da6-3f0bdfe63fdb}"/>
</p:tagLst>
</file>

<file path=ppt/tags/tag166.xml><?xml version="1.0" encoding="utf-8"?>
<p:tagLst xmlns:p="http://schemas.openxmlformats.org/presentationml/2006/main">
  <p:tag name="KSO_WM_UNIT_TABLE_BEAUTIFY" val="smartTable{25e0552a-1379-4a97-8da6-3f0bdfe63fdb}"/>
</p:tagLst>
</file>

<file path=ppt/tags/tag167.xml><?xml version="1.0" encoding="utf-8"?>
<p:tagLst xmlns:p="http://schemas.openxmlformats.org/presentationml/2006/main">
  <p:tag name="KSO_WM_UNIT_TABLE_BEAUTIFY" val="smartTable{25e0552a-1379-4a97-8da6-3f0bdfe63fdb}"/>
</p:tagLst>
</file>

<file path=ppt/tags/tag168.xml><?xml version="1.0" encoding="utf-8"?>
<p:tagLst xmlns:p="http://schemas.openxmlformats.org/presentationml/2006/main">
  <p:tag name="KSO_WM_UNIT_TABLE_BEAUTIFY" val="smartTable{939ba13f-040d-4904-93ff-2e57b136e078}"/>
</p:tagLst>
</file>

<file path=ppt/tags/tag169.xml><?xml version="1.0" encoding="utf-8"?>
<p:tagLst xmlns:p="http://schemas.openxmlformats.org/presentationml/2006/main">
  <p:tag name="KSO_WM_UNIT_TABLE_BEAUTIFY" val="smartTable{90429818-e688-4101-a979-38540c79426f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ABLE_BEAUTIFY" val="smartTable{bbd1e9a5-b0bf-4dd3-a473-5d8448c4e6c9}"/>
</p:tagLst>
</file>

<file path=ppt/tags/tag17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74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75.xml><?xml version="1.0" encoding="utf-8"?>
<p:tagLst xmlns:p="http://schemas.openxmlformats.org/presentationml/2006/main">
  <p:tag name="ISPRING_PRESENTATION_TITLE" val="幻灯片 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13911</Words>
  <Application>WPS 演示</Application>
  <PresentationFormat>自定义</PresentationFormat>
  <Paragraphs>720</Paragraphs>
  <Slides>80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3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华文新魏</vt:lpstr>
      <vt:lpstr>Calibri</vt:lpstr>
      <vt:lpstr>Times New Roman</vt:lpstr>
      <vt:lpstr>Arial Unicode MS</vt:lpstr>
      <vt:lpstr>Wingdings</vt:lpstr>
      <vt:lpstr>Times New Roman</vt:lpstr>
      <vt:lpstr>Consolas</vt:lpstr>
      <vt:lpstr>等线</vt:lpstr>
      <vt:lpstr>当图网</vt:lpstr>
      <vt:lpstr>当图网1</vt:lpstr>
      <vt:lpstr>1_当图网</vt:lpstr>
      <vt:lpstr>1_当图网1</vt:lpstr>
      <vt:lpstr>1_Office 主题​​</vt:lpstr>
      <vt:lpstr>Word.Document.12</vt:lpstr>
      <vt:lpstr>第8章 字符串与正则表达式</vt:lpstr>
      <vt:lpstr>目录</vt:lpstr>
      <vt:lpstr>8.2 正则表达式*</vt:lpstr>
      <vt:lpstr>8.2.1 正则表达式语言概述</vt:lpstr>
      <vt:lpstr>正则表达式概述</vt:lpstr>
      <vt:lpstr>理解正则表达式的网站 https://regexper.com/#</vt:lpstr>
      <vt:lpstr>8.2.2 正则表达式元字符</vt:lpstr>
      <vt:lpstr>8.2.3 常用的正则表达式</vt:lpstr>
      <vt:lpstr>8.2.3 常用的正则表达式</vt:lpstr>
      <vt:lpstr>8.2.3 常用的正则表达式</vt:lpstr>
      <vt:lpstr>8.2.3 常用的正则表达式</vt:lpstr>
      <vt:lpstr>2．选择</vt:lpstr>
      <vt:lpstr>2．选择</vt:lpstr>
      <vt:lpstr>3．	重复</vt:lpstr>
      <vt:lpstr>3．	重复</vt:lpstr>
      <vt:lpstr>4．子模式</vt:lpstr>
      <vt:lpstr>4．子模式</vt:lpstr>
      <vt:lpstr>5．边界匹配</vt:lpstr>
      <vt:lpstr>5．边界匹配</vt:lpstr>
      <vt:lpstr>5．边界匹配</vt:lpstr>
      <vt:lpstr>6．“贪心”和“非贪心”匹配算法</vt:lpstr>
      <vt:lpstr>6．“贪心”和“非贪心”匹配算法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8.2.4 正则表达式模块</vt:lpstr>
      <vt:lpstr>8.2.4 正则表达式模块</vt:lpstr>
      <vt:lpstr>8.2.4 正则表达式模块</vt:lpstr>
      <vt:lpstr>8.2.4 正则表达式模块</vt:lpstr>
      <vt:lpstr>8.2.4 正则表达式模块</vt:lpstr>
      <vt:lpstr>PowerPoint 演示文稿</vt:lpstr>
      <vt:lpstr>1）．	使用re模块方法----查找---findall  findall()函数 浏览全部字符串，匹配所有合规则的字符串， 匹配到的字符串放到一个列表中，未匹配成功返回空列表 格式：findall (pattern, string) pattern： 正则模型 string ： 要匹配的字符串  注意：一旦匹配成，再次匹配，是从前一次匹配成功的，后面一位开始的，也可以理解为匹配成功的字符串，不在参与下次匹配   </vt:lpstr>
      <vt:lpstr>1）．	使用re模块方法----查找---findall   &gt;&gt;&gt; import re &gt;&gt;&gt; str1 = 'Soochow University is Beautiful' &gt;&gt;&gt; re.findall('[a-zA-Z]+', str1)   		# 找出所有单词 ['Soochow', 'University', 'is', 'Beautiful']  </vt:lpstr>
      <vt:lpstr>1）．	使用re模块方法----查找---finditer  re.finditer 和 findall 类似，在字符串中找到正则表达式所匹配的所有子串，并把它们作为一个迭代器返回。  re.finditer(pattern, string) pattern:匹配的正则表达式 string:要匹配的字符串。    </vt:lpstr>
      <vt:lpstr>1）．使用re模块方法----查找---finditer  &gt;&gt;&gt; import re &gt;&gt;&gt; str1 = 'Soochow University is Beautiful'  &gt;&gt;&gt; re.finditer('[a-zA-Z]+', str1)		 # 返回可迭代对象，每项都是match对象 &lt;callable_iterator object at 0x00000000033686A0&gt;  &gt;&gt;&gt; list(re.finditer('[a-zA-Z]+', str1))		 # 将可迭代对象转换为列表 [&lt;_sre.SRE_Match object; span=(0, 7), match='Soochow'&gt;, &lt;_sre.SRE_Match object; span=(8, 18), match='University'&gt;, &lt;_sre.SRE_Match object; span=(19, 21), match='is'&gt;, &lt;_sre.SRE_Match object; span=(22, 31), match='Beautiful'&gt;] </vt:lpstr>
      <vt:lpstr>1）．	使用re模块方法---查找---finditer   &gt;&gt;&gt; import re &gt;&gt;&gt; str1 = 'Soochow University is Beautiful'  &gt;&gt;&gt; M = re.finditer('[a-zA-Z]+', str1) &gt;&gt;&gt; for i in M:	  #遍历可迭代对象M，使用match对象的group()方法 	    i.group()   # group()方法后面将详细介绍 'Soochow' 'University' 'is' 'Beautiful'  </vt:lpstr>
      <vt:lpstr>PowerPoint 演示文稿</vt:lpstr>
      <vt:lpstr>PowerPoint 演示文稿</vt:lpstr>
      <vt:lpstr>1）．	使用re模块方法---查找---match   &gt;&gt;&gt; print(re.match('www', 'www.baidu.com'))  &lt;re.Match object; span=(0, 3), match='www'&gt;  </vt:lpstr>
      <vt:lpstr>&gt;&gt;&gt; line = "Cats are smarter than dogs" &gt;&gt;&gt; matchObj = re.match( r'(.*) are (.*) than (.*)', line) &gt;&gt;&gt;matchObj &lt;re.Match object; span=(0, 26), match='Cats are smarter than dogs'&gt; &gt;&gt;&gt; matchObj.group() 'Cats are smarter than dogs' &gt;&gt;&gt; matchObj.group(1)         #返回第一组字符串 'Cats' &gt;&gt;&gt; matchObj.group(2)         #返回第一组字符串 'smarter' &gt;&gt;&gt; matchObj.group(3)        #返回第一组字符串 'dogs' &gt;&gt;&gt; matchObj.groups()     #返回一个包含所有小组字符串的元组 ('Cats', 'smarter', 'dogs')  </vt:lpstr>
      <vt:lpstr>PowerPoint 演示文稿</vt:lpstr>
      <vt:lpstr>1）．	使用re模块方法---查找---search  &gt;&gt;&gt; import re  &gt;&gt;&gt;print(re.search('www', 'www.baidu.com')) &lt;re.Match object; span=(0, 3), match='www'&gt;   &gt;&gt;&gt;print(re.search('com', 'www.baidu.com')) &lt;re.Match object; span=(10, 13), match='com'&gt;    </vt:lpstr>
      <vt:lpstr>2）．	使用re模块方法---split split()函数 根据正则匹配分割字符串，将匹配到的字符串作为分割标准进行分割，返回分割后的一个列表 格式：split(pattern, string, maxsplit=0, flags=0) pattern： 正则模型 string ： 要匹配的字符串 maxsplit：指定分割个数 falgs ： 匹配模式</vt:lpstr>
      <vt:lpstr>2）．	使用re模块方法---split  &gt;&gt;&gt; import re &gt;&gt;&gt; str1 = 'Soochow University is Beautiful'   &gt;&gt;&gt; re.split('\W+', str1)			# '\W'表示非单词字符 ['Soochow', 'University', 'is', 'Beautiful']  &gt;&gt;&gt; re.split('\W+', str1, 1)			# 分隔1次 ['Soochow', 'University is Beautiful'] </vt:lpstr>
      <vt:lpstr>PowerPoint 演示文稿</vt:lpstr>
      <vt:lpstr>3）．	使用re模块方法---sub  &gt;&gt;&gt; import re &gt;&gt;&gt; str1 = 'Soochow university is is beautiful'  &gt;&gt;&gt; re.sub('Soochow', 'SuZhou', str1)		# 字符串替换 'SuZhou University is Beautiful'  &gt;&gt;&gt; re.sub(r'(\b\w+) \1', r'\1', str1)# 去除连续重复单词 'Soochow University is Beautiful'  增加元字符\num \num,此处num是一个正整数。例如(.)\1匹配两个连续的相同字符。 </vt:lpstr>
      <vt:lpstr>PowerPoint 演示文稿</vt:lpstr>
      <vt:lpstr>PowerPoint 演示文稿</vt:lpstr>
      <vt:lpstr>3）．	使用re模块方法---subn  &gt;&gt;&gt; import re  &gt;&gt;&gt; str1 = 'Soochow Soochow Soochow' &gt;&gt;&gt; re.subn('Soo', 'Su', str1)  # 返回替换后的新字符串和替换次数的二元组 ('Suchow Suchow Suchow', 3) </vt:lpstr>
      <vt:lpstr>第二种方法．使用正则表达式对象的方法</vt:lpstr>
      <vt:lpstr>PowerPoint 演示文稿</vt:lpstr>
      <vt:lpstr>findall、finditer</vt:lpstr>
      <vt:lpstr>split</vt:lpstr>
      <vt:lpstr>match、search</vt:lpstr>
      <vt:lpstr>match、search</vt:lpstr>
      <vt:lpstr>PowerPoint 演示文稿</vt:lpstr>
      <vt:lpstr>&gt;&gt;&gt; str1 = 'Because had because, so had so' &gt;&gt;&gt; pat = re.compile(r'\b[a-zA-Z]{3}\b')	# 3个字母的单词 &gt;&gt;&gt; m = pat.search(str1) &gt;&gt;&gt; m &lt;_sre.SRE_Match object; span=(8, 11), match='had'&gt; &gt;&gt;&gt; m.group()			# 返回整个模式匹配的字符串 'had' &gt;&gt;&gt; m.group(0)			# 返回整个模式匹配的字符串内容 'had' &gt;&gt;&gt; m.groups()	     # 表达式r'\b[a-zA-Z]{3}\b'没有子模式，所以为空元组 () &gt;&gt;&gt; m.start()			# 匹配到字符串的起始位置 8 &gt;&gt;&gt; m.end()			# 匹配到字符串的结束位置 11 &gt;&gt;&gt; m.span() (8, 11)</vt:lpstr>
      <vt:lpstr>&gt;&gt;&gt; m = re.search('(\w+)is(\w+)', 'SoochowUniversityisBeautiful')   # (\w+)为子模式 &gt;&gt;&gt; m.group()			# 返回整个模式匹配的字符串内容 'SoochowUniversityisBeautiful' &gt;&gt;&gt; m.groups()			# 子模式(\w+)匹配到两次 ('SoochowUniversity', 'Beautiful') &gt;&gt;&gt; m.group(0)					 'SoochowUniversityisBeautiful' &gt;&gt;&gt; m.group(1)			# 子模式(\w+)匹配结果 'SoochowUniversity' &gt;&gt;&gt; m.group(2)                  	# 子模式(\w+)匹配结果 'Beautiful'</vt:lpstr>
      <vt:lpstr>8.3 应用举例</vt:lpstr>
      <vt:lpstr>【例8-1】编写程序，计算字符串匹配的准确率。  origin = input("请输入原文：") # origin为原始字符串 userinput = input("请用户输入：") #userinput为用户输入字符串 num = 0  if len(origin) != len(userinput):     print("对不起，输入的内容长度和原文必须相等！") else:     for origin_ch, user_ch in zip(origin, userinput):         if origin_ch == user_ch:             num += 1  rate = num / len(origin) print("准确率为：", rate) </vt:lpstr>
      <vt:lpstr>【例8-2】编写程序，生成包含1000个随机字符的字符串，统计每个字符的出现次数。 import string import random chs = string.ascii_letters# 字符集，包含大小写共52个字符 x = [random.choice(chs) for i in range(1000)] y = ''.join(x)			# 将列表中所有字符连接成字符串 result = dict()  for ch in y:     result[ch] = result.get(ch, 0) + 1  print("随机生成的字符串为：", y) print("字符出现的次数统计如下：") for item in result.items():     print(item) </vt:lpstr>
      <vt:lpstr>【例8-3】编写程序，统计输入的英文文章中单词的个数，单词之间使用空格分隔。  text = input("请输入英文文章：") words = text.split()		# 以空白字符将文章分割 print("该文章单词总数为：", len(words)) </vt:lpstr>
      <vt:lpstr>【例8-4】编写程序，统计输入的英文文章中不同单词出现的次数，并输出出现频率最高的单词。 text = input("请输入英文文章：") words = text.split()		#以空白字符将文章分隔 result = dict() for word in words:		# 统计每个单词出现次数，并将结果存入字典     result[word] = result.get(word, 0) + 1 m = 0 for key, value in result.items():	# 计算出现的最大次数     if value &gt; m:         m = value # print(m) </vt:lpstr>
      <vt:lpstr>【例8-4】编写程序，统计输入的英文文章中不同单词出现的次数，并输出出现频率最高的单词。  print("单词统计结果如下：") for key, value in result.items():	     print(key, ":", value) print("出现频率最高的单词有：") for key, value in result.items():  	# 找出所有出现次数最多的单词并输出     if value == m:         print(key) print("共出现了", m, "次！") </vt:lpstr>
      <vt:lpstr>【例8-5】编写程序，输出由*号组成的金字塔。要求：用户可以指定输出的行数。例如，用户指定输出7行时，输出的*号组成的金字塔如下：        n = eval(input("请输入一个正整数：")) for i in range(n):     print(('*' * (2 * i + 1)).center(n * 2 - 1)) </vt:lpstr>
      <vt:lpstr>【例8-6】编写程序，输入一个字符串，统计该字符串中大写字母、小写字母、数字字符及其它字符的个数，将结果存放到字典中并输出。  text = input("请输入字符串：") big = 0 small = 0 number = 0 other = 0 d = dict() </vt:lpstr>
      <vt:lpstr>【例8-6】编写程序，输入一个字符串，统计该字符串中大写字母、小写字母、数字字符及其它字符的个数，将结果存放到字典中并输出。 for ch in text:     if 'a' &lt;= ch &lt;= 'z':         small += 1     elif 'A' &lt;= ch &lt;= 'Z':         big += 1     elif '0' &lt;= ch &lt;= '9':         number += 1     else:         other += 1</vt:lpstr>
      <vt:lpstr>【例8-6】编写程序，输入一个字符串，统计该字符串中大写字母、小写字母、数字字符及其它字符的个数，将结果存放到字典中并输出。  d['big'] = big d['small'] = small d['number'] = number d['other'] = other print("统计结果如下：") for item in d.items():     print(item)  </vt:lpstr>
      <vt:lpstr>【例8-7】编写程序，输入一篇英文文章，输出该篇文章中所有长度为3个字母的单词。 text = input("请输入英文文章：") words = text.split() s = set() for word in words:     if len(word) == 3:         s.add(word) print("长度为3的单词有：") for item in s:     print(item)</vt:lpstr>
      <vt:lpstr>【例8-8】编写程序，输入一篇英文文章（只包含大小写字母），采用简单的替换加密法对该文章加密。加密的规则是将明文中的每个字母的ASCII值加5，然后做模26的取余运算。 text = input("请输入明文：") en_text = [] for ch in text:     if 'a' &lt;= ch &lt;= 'z':         en_text.append(chr((ord(ch) + 5 - ord('a')) % 26 + ord('a')))     elif 'A' &lt;= ch &lt;= 'Z':         en_text.append(chr((ord(ch) + 5 - ord('A')) % 26 + ord('A'))) en_text = ''.join(en_text) print("密文为：") ; print(en_text) 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熊福松</dc:creator>
  <cp:lastModifiedBy>18662582800</cp:lastModifiedBy>
  <cp:revision>81</cp:revision>
  <dcterms:created xsi:type="dcterms:W3CDTF">2018-10-09T06:59:00Z</dcterms:created>
  <dcterms:modified xsi:type="dcterms:W3CDTF">2020-05-14T05:46:42Z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